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6858000" cx="12192000"/>
  <p:notesSz cx="6858000" cy="9144000"/>
  <p:embeddedFontLst>
    <p:embeddedFont>
      <p:font typeface="Play"/>
      <p:regular r:id="rId19"/>
      <p:bold r:id="rId2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1" roundtripDataSignature="AMtx7mhzf7DsBkLyLAIi5r2X+0seF8I7l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53498B5-94C1-4BDF-9B9F-C4ED82C95C46}">
  <a:tblStyle styleId="{253498B5-94C1-4BDF-9B9F-C4ED82C95C46}" styleName="Table_0">
    <a:wholeTbl>
      <a:tcTxStyle b="off" i="off">
        <a:font>
          <a:latin typeface="Aptos"/>
          <a:ea typeface="Aptos"/>
          <a:cs typeface="Aptos"/>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20" Type="http://schemas.openxmlformats.org/officeDocument/2006/relationships/font" Target="fonts/Play-bold.fntdata"/><Relationship Id="rId11" Type="http://schemas.openxmlformats.org/officeDocument/2006/relationships/slide" Target="slides/slide6.xml"/><Relationship Id="rId10" Type="http://schemas.openxmlformats.org/officeDocument/2006/relationships/slide" Target="slides/slide5.xml"/><Relationship Id="rId21" Type="http://customschemas.google.com/relationships/presentationmetadata" Target="metadata"/><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font" Target="fonts/Play-regular.fntdata"/><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3" name="Google Shape;18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33c4a7662ed_1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1" name="Google Shape;191;g33c4a7662ed_1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7" name="Google Shape;19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3" name="Google Shape;20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 name="Google Shape;9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33c4a7662ed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33c4a7662ed_1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 name="Google Shape;103;g33c4a7662ed_1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9" name="Google Shape;11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 name="Google Shape;130;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Hemp stalk (straw) 🡪 Bast 🡪 Hemp ribbons (thick bundles) 🡪 “Fibers” 🡪 Elemental Fibers (Ultimate Fibers)</a:t>
            </a:r>
            <a:endParaRPr/>
          </a:p>
        </p:txBody>
      </p:sp>
      <p:sp>
        <p:nvSpPr>
          <p:cNvPr id="131" name="Google Shape;131;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afa55810ad_0_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 name="Google Shape;146;g2afa55810ad_0_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7" name="Google Shape;147;g2afa55810ad_0_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4" name="Google Shape;15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0" name="Google Shape;16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afa55810ad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7" name="Google Shape;177;g2afa55810ad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1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Play"/>
              <a:buNone/>
              <a:defRPr sz="60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1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atin typeface="Calibri"/>
                <a:ea typeface="Calibri"/>
                <a:cs typeface="Calibri"/>
                <a:sym typeface="Calibri"/>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2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2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2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1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1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Play"/>
              <a:buNone/>
              <a:defRPr sz="60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57575"/>
              </a:buClr>
              <a:buSzPts val="2400"/>
              <a:buNone/>
              <a:defRPr sz="2400">
                <a:solidFill>
                  <a:srgbClr val="757575"/>
                </a:solidFill>
                <a:latin typeface="Calibri"/>
                <a:ea typeface="Calibri"/>
                <a:cs typeface="Calibri"/>
                <a:sym typeface="Calibri"/>
              </a:defRPr>
            </a:lvl1pPr>
            <a:lvl2pPr indent="-228600" lvl="1" marL="914400" algn="l">
              <a:lnSpc>
                <a:spcPct val="90000"/>
              </a:lnSpc>
              <a:spcBef>
                <a:spcPts val="500"/>
              </a:spcBef>
              <a:spcAft>
                <a:spcPts val="0"/>
              </a:spcAft>
              <a:buClr>
                <a:srgbClr val="757575"/>
              </a:buClr>
              <a:buSzPts val="2000"/>
              <a:buNone/>
              <a:defRPr sz="2000">
                <a:solidFill>
                  <a:srgbClr val="757575"/>
                </a:solidFill>
              </a:defRPr>
            </a:lvl2pPr>
            <a:lvl3pPr indent="-228600" lvl="2" marL="1371600" algn="l">
              <a:lnSpc>
                <a:spcPct val="90000"/>
              </a:lnSpc>
              <a:spcBef>
                <a:spcPts val="500"/>
              </a:spcBef>
              <a:spcAft>
                <a:spcPts val="0"/>
              </a:spcAft>
              <a:buClr>
                <a:srgbClr val="757575"/>
              </a:buClr>
              <a:buSzPts val="1800"/>
              <a:buNone/>
              <a:defRPr sz="1800">
                <a:solidFill>
                  <a:srgbClr val="757575"/>
                </a:solidFill>
              </a:defRPr>
            </a:lvl3pPr>
            <a:lvl4pPr indent="-228600" lvl="3" marL="1828800" algn="l">
              <a:lnSpc>
                <a:spcPct val="90000"/>
              </a:lnSpc>
              <a:spcBef>
                <a:spcPts val="500"/>
              </a:spcBef>
              <a:spcAft>
                <a:spcPts val="0"/>
              </a:spcAft>
              <a:buClr>
                <a:srgbClr val="757575"/>
              </a:buClr>
              <a:buSzPts val="1600"/>
              <a:buNone/>
              <a:defRPr sz="1600">
                <a:solidFill>
                  <a:srgbClr val="757575"/>
                </a:solidFill>
              </a:defRPr>
            </a:lvl4pPr>
            <a:lvl5pPr indent="-228600" lvl="4" marL="2286000" algn="l">
              <a:lnSpc>
                <a:spcPct val="90000"/>
              </a:lnSpc>
              <a:spcBef>
                <a:spcPts val="500"/>
              </a:spcBef>
              <a:spcAft>
                <a:spcPts val="0"/>
              </a:spcAft>
              <a:buClr>
                <a:srgbClr val="757575"/>
              </a:buClr>
              <a:buSzPts val="1600"/>
              <a:buNone/>
              <a:defRPr sz="1600">
                <a:solidFill>
                  <a:srgbClr val="757575"/>
                </a:solidFill>
              </a:defRPr>
            </a:lvl5pPr>
            <a:lvl6pPr indent="-228600" lvl="5" marL="2743200" algn="l">
              <a:lnSpc>
                <a:spcPct val="90000"/>
              </a:lnSpc>
              <a:spcBef>
                <a:spcPts val="500"/>
              </a:spcBef>
              <a:spcAft>
                <a:spcPts val="0"/>
              </a:spcAft>
              <a:buClr>
                <a:srgbClr val="757575"/>
              </a:buClr>
              <a:buSzPts val="1600"/>
              <a:buNone/>
              <a:defRPr sz="1600">
                <a:solidFill>
                  <a:srgbClr val="757575"/>
                </a:solidFill>
              </a:defRPr>
            </a:lvl6pPr>
            <a:lvl7pPr indent="-228600" lvl="6" marL="3200400" algn="l">
              <a:lnSpc>
                <a:spcPct val="90000"/>
              </a:lnSpc>
              <a:spcBef>
                <a:spcPts val="500"/>
              </a:spcBef>
              <a:spcAft>
                <a:spcPts val="0"/>
              </a:spcAft>
              <a:buClr>
                <a:srgbClr val="757575"/>
              </a:buClr>
              <a:buSzPts val="1600"/>
              <a:buNone/>
              <a:defRPr sz="1600">
                <a:solidFill>
                  <a:srgbClr val="757575"/>
                </a:solidFill>
              </a:defRPr>
            </a:lvl7pPr>
            <a:lvl8pPr indent="-228600" lvl="7" marL="3657600" algn="l">
              <a:lnSpc>
                <a:spcPct val="90000"/>
              </a:lnSpc>
              <a:spcBef>
                <a:spcPts val="500"/>
              </a:spcBef>
              <a:spcAft>
                <a:spcPts val="0"/>
              </a:spcAft>
              <a:buClr>
                <a:srgbClr val="757575"/>
              </a:buClr>
              <a:buSzPts val="1600"/>
              <a:buNone/>
              <a:defRPr sz="1600">
                <a:solidFill>
                  <a:srgbClr val="757575"/>
                </a:solidFill>
              </a:defRPr>
            </a:lvl8pPr>
            <a:lvl9pPr indent="-228600" lvl="8" marL="4114800" algn="l">
              <a:lnSpc>
                <a:spcPct val="90000"/>
              </a:lnSpc>
              <a:spcBef>
                <a:spcPts val="500"/>
              </a:spcBef>
              <a:spcAft>
                <a:spcPts val="0"/>
              </a:spcAft>
              <a:buClr>
                <a:srgbClr val="757575"/>
              </a:buClr>
              <a:buSzPts val="1600"/>
              <a:buNone/>
              <a:defRPr sz="1600">
                <a:solidFill>
                  <a:srgbClr val="757575"/>
                </a:solidFill>
              </a:defRPr>
            </a:lvl9pPr>
          </a:lstStyle>
          <a:p/>
        </p:txBody>
      </p:sp>
      <p:sp>
        <p:nvSpPr>
          <p:cNvPr id="30" name="Google Shape;30;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1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1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1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1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1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1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2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atin typeface="Calibri"/>
                <a:ea typeface="Calibri"/>
                <a:cs typeface="Calibri"/>
                <a:sym typeface="Calibri"/>
              </a:defRPr>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2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2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2"/>
          <p:cNvSpPr/>
          <p:nvPr>
            <p:ph idx="2" type="pic"/>
          </p:nvPr>
        </p:nvSpPr>
        <p:spPr>
          <a:xfrm>
            <a:off x="5183188" y="987425"/>
            <a:ext cx="6172200" cy="4873625"/>
          </a:xfrm>
          <a:prstGeom prst="rect">
            <a:avLst/>
          </a:prstGeom>
          <a:noFill/>
          <a:ln>
            <a:noFill/>
          </a:ln>
        </p:spPr>
      </p:sp>
      <p:sp>
        <p:nvSpPr>
          <p:cNvPr id="68" name="Google Shape;68;p2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Play"/>
              <a:buNone/>
              <a:defRPr b="0" i="0" sz="4400" u="none" cap="none" strike="noStrike">
                <a:solidFill>
                  <a:schemeClr val="dk1"/>
                </a:solidFill>
                <a:latin typeface="Play"/>
                <a:ea typeface="Play"/>
                <a:cs typeface="Play"/>
                <a:sym typeface="Pla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757575"/>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 name="Google Shape;13;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757575"/>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4" name="Google Shape;14;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mailto:hunter@agpolicysolutions.com" TargetMode="External"/><Relationship Id="rId4" Type="http://schemas.openxmlformats.org/officeDocument/2006/relationships/hyperlink" Target="mailto:LLawson@daveytextiles.com" TargetMode="External"/><Relationship Id="rId5" Type="http://schemas.openxmlformats.org/officeDocument/2006/relationships/hyperlink" Target="mailto:olaf@tracefemcare.com" TargetMode="External"/><Relationship Id="rId6" Type="http://schemas.openxmlformats.org/officeDocument/2006/relationships/hyperlink" Target="https://www.32auctions.com/pages/pricing.html"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6.png"/><Relationship Id="rId4" Type="http://schemas.openxmlformats.org/officeDocument/2006/relationships/hyperlink" Target="http://32auction.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12.jpg"/><Relationship Id="rId11" Type="http://schemas.openxmlformats.org/officeDocument/2006/relationships/image" Target="../media/image4.png"/><Relationship Id="rId10" Type="http://schemas.openxmlformats.org/officeDocument/2006/relationships/image" Target="../media/image28.jpg"/><Relationship Id="rId9" Type="http://schemas.openxmlformats.org/officeDocument/2006/relationships/image" Target="../media/image9.jpg"/><Relationship Id="rId5" Type="http://schemas.openxmlformats.org/officeDocument/2006/relationships/image" Target="../media/image8.jpg"/><Relationship Id="rId6" Type="http://schemas.openxmlformats.org/officeDocument/2006/relationships/image" Target="../media/image3.jpg"/><Relationship Id="rId7" Type="http://schemas.openxmlformats.org/officeDocument/2006/relationships/image" Target="../media/image2.jpg"/><Relationship Id="rId8" Type="http://schemas.openxmlformats.org/officeDocument/2006/relationships/image" Target="../media/image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14.png"/><Relationship Id="rId5" Type="http://schemas.openxmlformats.org/officeDocument/2006/relationships/image" Target="../media/image18.png"/><Relationship Id="rId6" Type="http://schemas.openxmlformats.org/officeDocument/2006/relationships/image" Target="../media/image25.png"/><Relationship Id="rId7"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9.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17.png"/><Relationship Id="rId9" Type="http://schemas.openxmlformats.org/officeDocument/2006/relationships/image" Target="../media/image23.png"/><Relationship Id="rId5" Type="http://schemas.openxmlformats.org/officeDocument/2006/relationships/image" Target="../media/image22.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8"/>
          <p:cNvSpPr txBox="1"/>
          <p:nvPr>
            <p:ph type="ctrTitle"/>
          </p:nvPr>
        </p:nvSpPr>
        <p:spPr>
          <a:xfrm>
            <a:off x="1524000" y="101600"/>
            <a:ext cx="9144000" cy="34083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Play"/>
              <a:buNone/>
            </a:pPr>
            <a:r>
              <a:rPr b="1" lang="en-US"/>
              <a:t>CALL TO ACTION</a:t>
            </a:r>
            <a:br>
              <a:rPr lang="en-US"/>
            </a:br>
            <a:r>
              <a:rPr lang="en-US" sz="5400"/>
              <a:t>Help Raise Funds for Test Method Development for Industrial Hemp Fibers</a:t>
            </a:r>
            <a:endParaRPr/>
          </a:p>
        </p:txBody>
      </p:sp>
      <p:sp>
        <p:nvSpPr>
          <p:cNvPr id="89" name="Google Shape;89;p8"/>
          <p:cNvSpPr txBox="1"/>
          <p:nvPr>
            <p:ph idx="1" type="subTitle"/>
          </p:nvPr>
        </p:nvSpPr>
        <p:spPr>
          <a:xfrm>
            <a:off x="1524000" y="3602049"/>
            <a:ext cx="9144000" cy="2562600"/>
          </a:xfrm>
          <a:prstGeom prst="rect">
            <a:avLst/>
          </a:prstGeom>
          <a:noFill/>
          <a:ln>
            <a:noFill/>
          </a:ln>
        </p:spPr>
        <p:txBody>
          <a:bodyPr anchorCtr="0" anchor="t" bIns="45700" lIns="91425" spcFirstLastPara="1" rIns="91425" wrap="square" tIns="45700">
            <a:noAutofit/>
          </a:bodyPr>
          <a:lstStyle/>
          <a:p>
            <a:pPr indent="-406400" lvl="0" marL="457200" rtl="0" algn="ctr">
              <a:lnSpc>
                <a:spcPct val="80000"/>
              </a:lnSpc>
              <a:spcBef>
                <a:spcPts val="1000"/>
              </a:spcBef>
              <a:spcAft>
                <a:spcPts val="0"/>
              </a:spcAft>
              <a:buClr>
                <a:schemeClr val="dk1"/>
              </a:buClr>
              <a:buSzPts val="2400"/>
              <a:buNone/>
            </a:pPr>
            <a:r>
              <a:rPr lang="en-US" sz="2420"/>
              <a:t>Do you agree that the hemp fiber industry needs modern, efficient methods and standards to grow to its fullest potential and become a serious commodity in regional and global markets?  </a:t>
            </a:r>
            <a:endParaRPr sz="2420"/>
          </a:p>
          <a:p>
            <a:pPr indent="-406400" lvl="0" marL="457200" rtl="0" algn="ctr">
              <a:lnSpc>
                <a:spcPct val="80000"/>
              </a:lnSpc>
              <a:spcBef>
                <a:spcPts val="1000"/>
              </a:spcBef>
              <a:spcAft>
                <a:spcPts val="0"/>
              </a:spcAft>
              <a:buClr>
                <a:schemeClr val="dk1"/>
              </a:buClr>
              <a:buSzPts val="2400"/>
              <a:buNone/>
            </a:pPr>
            <a:r>
              <a:rPr lang="en-US" sz="2420"/>
              <a:t>We are asking everybody in the worldwide hemp industry to contribute and those who want the industry succeed. You can help make that happen by </a:t>
            </a:r>
            <a:r>
              <a:rPr b="1" lang="en-US" sz="2420"/>
              <a:t>offering products and services for our silent auction</a:t>
            </a:r>
            <a:r>
              <a:rPr lang="en-US" sz="2420"/>
              <a:t> that will raise the required funds for test method development. </a:t>
            </a:r>
            <a:endParaRPr sz="2420"/>
          </a:p>
        </p:txBody>
      </p:sp>
      <p:sp>
        <p:nvSpPr>
          <p:cNvPr id="90" name="Google Shape;90;p8"/>
          <p:cNvSpPr txBox="1"/>
          <p:nvPr/>
        </p:nvSpPr>
        <p:spPr>
          <a:xfrm>
            <a:off x="10668000" y="0"/>
            <a:ext cx="15240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Pitchdeck for Silent Auction</a:t>
            </a:r>
            <a:endParaRPr/>
          </a:p>
        </p:txBody>
      </p:sp>
      <p:pic>
        <p:nvPicPr>
          <p:cNvPr id="91" name="Google Shape;91;p8"/>
          <p:cNvPicPr preferRelativeResize="0"/>
          <p:nvPr/>
        </p:nvPicPr>
        <p:blipFill>
          <a:blip r:embed="rId3">
            <a:alphaModFix/>
          </a:blip>
          <a:stretch>
            <a:fillRect/>
          </a:stretch>
        </p:blipFill>
        <p:spPr>
          <a:xfrm>
            <a:off x="0" y="0"/>
            <a:ext cx="2107201" cy="1170907"/>
          </a:xfrm>
          <a:prstGeom prst="rect">
            <a:avLst/>
          </a:prstGeom>
          <a:noFill/>
          <a:ln cap="flat" cmpd="sng" w="9525">
            <a:solidFill>
              <a:schemeClr val="dk1"/>
            </a:solidFill>
            <a:prstDash val="solid"/>
            <a:round/>
            <a:headEnd len="sm" w="sm" type="none"/>
            <a:tailEnd len="sm" w="sm" type="none"/>
          </a:ln>
        </p:spPr>
      </p:pic>
      <p:sp>
        <p:nvSpPr>
          <p:cNvPr id="92" name="Google Shape;92;p8"/>
          <p:cNvSpPr txBox="1"/>
          <p:nvPr/>
        </p:nvSpPr>
        <p:spPr>
          <a:xfrm>
            <a:off x="0" y="1178575"/>
            <a:ext cx="2107200" cy="14835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2100">
                <a:solidFill>
                  <a:schemeClr val="dk1"/>
                </a:solidFill>
              </a:rPr>
              <a:t>Working Group</a:t>
            </a:r>
            <a:endParaRPr sz="2100">
              <a:solidFill>
                <a:schemeClr val="dk1"/>
              </a:solidFill>
            </a:endParaRPr>
          </a:p>
          <a:p>
            <a:pPr indent="0" lvl="0" marL="0" rtl="0" algn="l">
              <a:spcBef>
                <a:spcPts val="0"/>
              </a:spcBef>
              <a:spcAft>
                <a:spcPts val="0"/>
              </a:spcAft>
              <a:buNone/>
            </a:pPr>
            <a:r>
              <a:rPr lang="en-US" sz="2100">
                <a:solidFill>
                  <a:schemeClr val="dk1"/>
                </a:solidFill>
              </a:rPr>
              <a:t>ASTM D37.07 WK87041</a:t>
            </a:r>
            <a:endParaRPr sz="2100">
              <a:solidFill>
                <a:schemeClr val="dk1"/>
              </a:solidFill>
            </a:endParaRPr>
          </a:p>
          <a:p>
            <a:pPr indent="0" lvl="0" marL="0" rtl="0" algn="l">
              <a:spcBef>
                <a:spcPts val="0"/>
              </a:spcBef>
              <a:spcAft>
                <a:spcPts val="0"/>
              </a:spcAft>
              <a:buNone/>
            </a:pPr>
            <a:r>
              <a:rPr lang="en-US" sz="2100">
                <a:solidFill>
                  <a:schemeClr val="dk1"/>
                </a:solidFill>
              </a:rPr>
              <a:t>ILS-1862</a:t>
            </a:r>
            <a:endParaRPr sz="2100">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6"/>
          <p:cNvSpPr txBox="1"/>
          <p:nvPr>
            <p:ph type="title"/>
          </p:nvPr>
        </p:nvSpPr>
        <p:spPr>
          <a:xfrm>
            <a:off x="381000" y="69851"/>
            <a:ext cx="11563350" cy="80645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Play"/>
              <a:buNone/>
            </a:pPr>
            <a:r>
              <a:rPr lang="en-US" sz="4000" u="sng"/>
              <a:t>Example: Length and Width Test Methods and Labs</a:t>
            </a:r>
            <a:endParaRPr/>
          </a:p>
        </p:txBody>
      </p:sp>
      <p:sp>
        <p:nvSpPr>
          <p:cNvPr id="186" name="Google Shape;186;p6"/>
          <p:cNvSpPr txBox="1"/>
          <p:nvPr>
            <p:ph idx="1" type="body"/>
          </p:nvPr>
        </p:nvSpPr>
        <p:spPr>
          <a:xfrm>
            <a:off x="381000" y="777875"/>
            <a:ext cx="10972800" cy="806450"/>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187" name="Google Shape;187;p6"/>
          <p:cNvPicPr preferRelativeResize="0"/>
          <p:nvPr/>
        </p:nvPicPr>
        <p:blipFill rotWithShape="1">
          <a:blip r:embed="rId3">
            <a:alphaModFix/>
          </a:blip>
          <a:srcRect b="0" l="0" r="0" t="0"/>
          <a:stretch/>
        </p:blipFill>
        <p:spPr>
          <a:xfrm>
            <a:off x="381000" y="777875"/>
            <a:ext cx="10118090" cy="5951818"/>
          </a:xfrm>
          <a:prstGeom prst="rect">
            <a:avLst/>
          </a:prstGeom>
          <a:noFill/>
          <a:ln>
            <a:noFill/>
          </a:ln>
        </p:spPr>
      </p:pic>
      <p:sp>
        <p:nvSpPr>
          <p:cNvPr id="188" name="Google Shape;188;p6"/>
          <p:cNvSpPr txBox="1"/>
          <p:nvPr/>
        </p:nvSpPr>
        <p:spPr>
          <a:xfrm>
            <a:off x="3739940" y="777875"/>
            <a:ext cx="1700105" cy="276999"/>
          </a:xfrm>
          <a:prstGeom prst="rect">
            <a:avLst/>
          </a:prstGeom>
          <a:solidFill>
            <a:srgbClr val="D8D8D8"/>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X=potential candidate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g33c4a7662ed_1_6"/>
          <p:cNvSpPr txBox="1"/>
          <p:nvPr>
            <p:ph type="title"/>
          </p:nvPr>
        </p:nvSpPr>
        <p:spPr>
          <a:xfrm>
            <a:off x="838200" y="193041"/>
            <a:ext cx="10515600" cy="9753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US"/>
              <a:t>Work Done So Far &amp; Work to be Funded</a:t>
            </a:r>
            <a:endParaRPr/>
          </a:p>
        </p:txBody>
      </p:sp>
      <p:sp>
        <p:nvSpPr>
          <p:cNvPr id="194" name="Google Shape;194;g33c4a7662ed_1_6"/>
          <p:cNvSpPr txBox="1"/>
          <p:nvPr>
            <p:ph idx="1" type="body"/>
          </p:nvPr>
        </p:nvSpPr>
        <p:spPr>
          <a:xfrm>
            <a:off x="838200" y="1168401"/>
            <a:ext cx="10515600" cy="5689500"/>
          </a:xfrm>
          <a:prstGeom prst="rect">
            <a:avLst/>
          </a:prstGeom>
          <a:noFill/>
          <a:ln>
            <a:noFill/>
          </a:ln>
        </p:spPr>
        <p:txBody>
          <a:bodyPr anchorCtr="0" anchor="t" bIns="45700" lIns="91425" spcFirstLastPara="1" rIns="91425" wrap="square" tIns="45700">
            <a:normAutofit lnSpcReduction="10000"/>
          </a:bodyPr>
          <a:lstStyle/>
          <a:p>
            <a:pPr indent="0" lvl="0" marL="114300" rtl="0" algn="l">
              <a:lnSpc>
                <a:spcPct val="115000"/>
              </a:lnSpc>
              <a:spcBef>
                <a:spcPts val="600"/>
              </a:spcBef>
              <a:spcAft>
                <a:spcPts val="0"/>
              </a:spcAft>
              <a:buSzPts val="1800"/>
              <a:buNone/>
            </a:pPr>
            <a:r>
              <a:rPr lang="en-US" sz="2000"/>
              <a:t>What have we done so far and why do we need funds to continue that work? </a:t>
            </a:r>
            <a:endParaRPr/>
          </a:p>
          <a:p>
            <a:pPr indent="-342900" lvl="0" marL="457200" rtl="0" algn="l">
              <a:lnSpc>
                <a:spcPct val="115000"/>
              </a:lnSpc>
              <a:spcBef>
                <a:spcPts val="600"/>
              </a:spcBef>
              <a:spcAft>
                <a:spcPts val="0"/>
              </a:spcAft>
              <a:buSzPts val="1800"/>
              <a:buChar char="•"/>
            </a:pPr>
            <a:r>
              <a:rPr lang="en-US" sz="1600"/>
              <a:t>We identified the most relevant properties that organizations along the supply chain of hemp fiber from farm to fibers and applications are needing. </a:t>
            </a:r>
            <a:endParaRPr/>
          </a:p>
          <a:p>
            <a:pPr indent="-342900" lvl="0" marL="457200" rtl="0" algn="l">
              <a:lnSpc>
                <a:spcPct val="115000"/>
              </a:lnSpc>
              <a:spcBef>
                <a:spcPts val="600"/>
              </a:spcBef>
              <a:spcAft>
                <a:spcPts val="0"/>
              </a:spcAft>
              <a:buSzPts val="1800"/>
              <a:buChar char="•"/>
            </a:pPr>
            <a:r>
              <a:rPr lang="en-US" sz="1600"/>
              <a:t>Reviewed literature and compendia worldwide to find the most suitable methods for those properties. </a:t>
            </a:r>
            <a:endParaRPr/>
          </a:p>
          <a:p>
            <a:pPr indent="-342900" lvl="0" marL="457200" rtl="0" algn="l">
              <a:lnSpc>
                <a:spcPct val="115000"/>
              </a:lnSpc>
              <a:spcBef>
                <a:spcPts val="600"/>
              </a:spcBef>
              <a:spcAft>
                <a:spcPts val="0"/>
              </a:spcAft>
              <a:buSzPts val="1800"/>
              <a:buChar char="•"/>
            </a:pPr>
            <a:r>
              <a:rPr lang="en-US" sz="1600"/>
              <a:t>Found a dozen laboratories worldwide that have the capabilities for at least one of those test methods</a:t>
            </a:r>
            <a:endParaRPr/>
          </a:p>
          <a:p>
            <a:pPr indent="-342900" lvl="0" marL="457200" rtl="0" algn="l">
              <a:lnSpc>
                <a:spcPct val="115000"/>
              </a:lnSpc>
              <a:spcBef>
                <a:spcPts val="600"/>
              </a:spcBef>
              <a:spcAft>
                <a:spcPts val="0"/>
              </a:spcAft>
              <a:buSzPts val="1800"/>
              <a:buChar char="•"/>
            </a:pPr>
            <a:r>
              <a:rPr lang="en-US" sz="1600"/>
              <a:t>Samples have been collected that represent the full range of coarse bast fiber bundles to cottonized and fine individual hemp fibers. Hand-delivered some of the samples to some labs but need to ship them to several more labs. </a:t>
            </a:r>
            <a:endParaRPr/>
          </a:p>
          <a:p>
            <a:pPr indent="-228600" lvl="0" marL="457200" rtl="0" algn="l">
              <a:lnSpc>
                <a:spcPct val="115000"/>
              </a:lnSpc>
              <a:spcBef>
                <a:spcPts val="600"/>
              </a:spcBef>
              <a:spcAft>
                <a:spcPts val="0"/>
              </a:spcAft>
              <a:buSzPts val="1800"/>
              <a:buNone/>
            </a:pPr>
            <a:r>
              <a:t/>
            </a:r>
            <a:endParaRPr sz="1600"/>
          </a:p>
          <a:p>
            <a:pPr indent="0" lvl="0" marL="114300" rtl="0" algn="l">
              <a:lnSpc>
                <a:spcPct val="115000"/>
              </a:lnSpc>
              <a:spcBef>
                <a:spcPts val="600"/>
              </a:spcBef>
              <a:spcAft>
                <a:spcPts val="0"/>
              </a:spcAft>
              <a:buSzPts val="1800"/>
              <a:buNone/>
            </a:pPr>
            <a:r>
              <a:rPr lang="en-US" sz="2000"/>
              <a:t>Planned Work </a:t>
            </a:r>
            <a:endParaRPr/>
          </a:p>
          <a:p>
            <a:pPr indent="-342900" lvl="0" marL="457200" rtl="0" algn="l">
              <a:lnSpc>
                <a:spcPct val="115000"/>
              </a:lnSpc>
              <a:spcBef>
                <a:spcPts val="600"/>
              </a:spcBef>
              <a:spcAft>
                <a:spcPts val="0"/>
              </a:spcAft>
              <a:buSzPts val="1800"/>
              <a:buChar char="•"/>
            </a:pPr>
            <a:r>
              <a:rPr lang="en-US" sz="1600"/>
              <a:t>Send out remaining samples to labs in Australia etc. ($1000) </a:t>
            </a:r>
            <a:endParaRPr/>
          </a:p>
          <a:p>
            <a:pPr indent="-342900" lvl="0" marL="457200" rtl="0" algn="l">
              <a:lnSpc>
                <a:spcPct val="115000"/>
              </a:lnSpc>
              <a:spcBef>
                <a:spcPts val="600"/>
              </a:spcBef>
              <a:spcAft>
                <a:spcPts val="0"/>
              </a:spcAft>
              <a:buSzPts val="1800"/>
              <a:buChar char="•"/>
            </a:pPr>
            <a:r>
              <a:rPr lang="en-US" sz="1600"/>
              <a:t>Finalize sample preparation protocol </a:t>
            </a:r>
            <a:endParaRPr/>
          </a:p>
          <a:p>
            <a:pPr indent="-342900" lvl="0" marL="457200" rtl="0" algn="l">
              <a:lnSpc>
                <a:spcPct val="115000"/>
              </a:lnSpc>
              <a:spcBef>
                <a:spcPts val="600"/>
              </a:spcBef>
              <a:spcAft>
                <a:spcPts val="0"/>
              </a:spcAft>
              <a:buSzPts val="1800"/>
              <a:buChar char="•"/>
            </a:pPr>
            <a:r>
              <a:rPr lang="en-US" sz="1600"/>
              <a:t>University labs and test method equipment producers need to receive fees for carrying out the testing of the samples with equipment that they have, that is a major portion of the funding that we need. ($12,000) </a:t>
            </a:r>
            <a:endParaRPr/>
          </a:p>
          <a:p>
            <a:pPr indent="-342900" lvl="0" marL="457200" rtl="0" algn="l">
              <a:lnSpc>
                <a:spcPct val="115000"/>
              </a:lnSpc>
              <a:spcBef>
                <a:spcPts val="600"/>
              </a:spcBef>
              <a:spcAft>
                <a:spcPts val="0"/>
              </a:spcAft>
              <a:buSzPts val="1800"/>
              <a:buChar char="•"/>
            </a:pPr>
            <a:r>
              <a:rPr lang="en-US" sz="1600"/>
              <a:t>Contact us [here] for learning more about our silent auction and our work. Participants will be advertised at our meetings and presentations at conferences etc. </a:t>
            </a:r>
            <a:endParaRPr/>
          </a:p>
          <a:p>
            <a:pPr indent="-228600" lvl="0" marL="457200" rtl="0" algn="l">
              <a:lnSpc>
                <a:spcPct val="115000"/>
              </a:lnSpc>
              <a:spcBef>
                <a:spcPts val="600"/>
              </a:spcBef>
              <a:spcAft>
                <a:spcPts val="0"/>
              </a:spcAft>
              <a:buSzPts val="1800"/>
              <a:buNone/>
            </a:pPr>
            <a:r>
              <a:t/>
            </a:r>
            <a:endParaRPr sz="16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n-US"/>
              <a:t>Our criteria for selecting method from this feasibility study: </a:t>
            </a:r>
            <a:endParaRPr/>
          </a:p>
        </p:txBody>
      </p:sp>
      <p:sp>
        <p:nvSpPr>
          <p:cNvPr id="200" name="Google Shape;200;p7"/>
          <p:cNvSpPr txBox="1"/>
          <p:nvPr>
            <p:ph idx="1" type="body"/>
          </p:nvPr>
        </p:nvSpPr>
        <p:spPr>
          <a:xfrm>
            <a:off x="838200" y="1704975"/>
            <a:ext cx="10515600" cy="50673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US" sz="2400"/>
              <a:t>Note: Today’s ongoing quality control is done using manual methods such as ruler for length and microscope or gravimetric for width. This is too expensive (time-consuming), data-poor, and just obsolete.  </a:t>
            </a:r>
            <a:endParaRPr/>
          </a:p>
          <a:p>
            <a:pPr indent="-228600" lvl="0" marL="228600" rtl="0" algn="l">
              <a:lnSpc>
                <a:spcPct val="90000"/>
              </a:lnSpc>
              <a:spcBef>
                <a:spcPts val="1000"/>
              </a:spcBef>
              <a:spcAft>
                <a:spcPts val="0"/>
              </a:spcAft>
              <a:buClr>
                <a:schemeClr val="dk1"/>
              </a:buClr>
              <a:buSzPts val="2400"/>
              <a:buChar char="•"/>
            </a:pPr>
            <a:r>
              <a:rPr lang="en-US" sz="2400"/>
              <a:t>Accuracy of results (new methods will be compared to “manual”) </a:t>
            </a:r>
            <a:endParaRPr/>
          </a:p>
          <a:p>
            <a:pPr indent="-228600" lvl="0" marL="228600" marR="0" rtl="0" algn="l">
              <a:lnSpc>
                <a:spcPct val="90000"/>
              </a:lnSpc>
              <a:spcBef>
                <a:spcPts val="1000"/>
              </a:spcBef>
              <a:spcAft>
                <a:spcPts val="0"/>
              </a:spcAft>
              <a:buSzPts val="2400"/>
              <a:buChar char="•"/>
            </a:pPr>
            <a:r>
              <a:rPr lang="en-US" sz="2400"/>
              <a:t>Total testing time: sample preparation + analysis time, i.e. efficiency </a:t>
            </a:r>
            <a:endParaRPr sz="2400"/>
          </a:p>
          <a:p>
            <a:pPr indent="-228600" lvl="0" marL="228600" rtl="0" algn="l">
              <a:lnSpc>
                <a:spcPct val="90000"/>
              </a:lnSpc>
              <a:spcBef>
                <a:spcPts val="1000"/>
              </a:spcBef>
              <a:spcAft>
                <a:spcPts val="0"/>
              </a:spcAft>
              <a:buClr>
                <a:schemeClr val="dk1"/>
              </a:buClr>
              <a:buSzPts val="2400"/>
              <a:buChar char="•"/>
            </a:pPr>
            <a:r>
              <a:rPr lang="en-US" sz="2400"/>
              <a:t># of data points for statistics </a:t>
            </a:r>
            <a:endParaRPr sz="2400"/>
          </a:p>
          <a:p>
            <a:pPr indent="-228600" lvl="0" marL="228600" rtl="0" algn="l">
              <a:lnSpc>
                <a:spcPct val="90000"/>
              </a:lnSpc>
              <a:spcBef>
                <a:spcPts val="1000"/>
              </a:spcBef>
              <a:spcAft>
                <a:spcPts val="0"/>
              </a:spcAft>
              <a:buClr>
                <a:schemeClr val="dk1"/>
              </a:buClr>
              <a:buSzPts val="2400"/>
              <a:buChar char="•"/>
            </a:pPr>
            <a:r>
              <a:rPr lang="en-US" sz="2400"/>
              <a:t># of samples that can be tested (with samples “as is”) </a:t>
            </a:r>
            <a:endParaRPr/>
          </a:p>
          <a:p>
            <a:pPr indent="-228600" lvl="0" marL="228600" rtl="0" algn="l">
              <a:lnSpc>
                <a:spcPct val="90000"/>
              </a:lnSpc>
              <a:spcBef>
                <a:spcPts val="1000"/>
              </a:spcBef>
              <a:spcAft>
                <a:spcPts val="0"/>
              </a:spcAft>
              <a:buClr>
                <a:schemeClr val="dk1"/>
              </a:buClr>
              <a:buSzPts val="2400"/>
              <a:buChar char="•"/>
            </a:pPr>
            <a:r>
              <a:rPr lang="en-US" sz="2400"/>
              <a:t>Cost (equipment, license fees, annual operating cost) </a:t>
            </a:r>
            <a:endParaRPr/>
          </a:p>
          <a:p>
            <a:pPr indent="-228600" lvl="0" marL="228600" rtl="0" algn="l">
              <a:lnSpc>
                <a:spcPct val="90000"/>
              </a:lnSpc>
              <a:spcBef>
                <a:spcPts val="1000"/>
              </a:spcBef>
              <a:spcAft>
                <a:spcPts val="0"/>
              </a:spcAft>
              <a:buClr>
                <a:schemeClr val="dk1"/>
              </a:buClr>
              <a:buSzPts val="2400"/>
              <a:buChar char="•"/>
            </a:pPr>
            <a:r>
              <a:rPr lang="en-US" sz="2400"/>
              <a:t>Maintenance: </a:t>
            </a:r>
            <a:endParaRPr/>
          </a:p>
          <a:p>
            <a:pPr indent="-228600" lvl="1" marL="685800" rtl="0" algn="l">
              <a:lnSpc>
                <a:spcPct val="90000"/>
              </a:lnSpc>
              <a:spcBef>
                <a:spcPts val="500"/>
              </a:spcBef>
              <a:spcAft>
                <a:spcPts val="0"/>
              </a:spcAft>
              <a:buClr>
                <a:schemeClr val="dk1"/>
              </a:buClr>
              <a:buSzPts val="2000"/>
              <a:buChar char="•"/>
            </a:pPr>
            <a:r>
              <a:rPr lang="en-US" sz="2000"/>
              <a:t>e.g. impact of trash/dust, ease of cleaning </a:t>
            </a:r>
            <a:endParaRPr/>
          </a:p>
          <a:p>
            <a:pPr indent="-228600" lvl="1" marL="685800" rtl="0" algn="l">
              <a:lnSpc>
                <a:spcPct val="90000"/>
              </a:lnSpc>
              <a:spcBef>
                <a:spcPts val="500"/>
              </a:spcBef>
              <a:spcAft>
                <a:spcPts val="0"/>
              </a:spcAft>
              <a:buClr>
                <a:schemeClr val="dk1"/>
              </a:buClr>
              <a:buSzPts val="2000"/>
              <a:buChar char="•"/>
            </a:pPr>
            <a:r>
              <a:rPr lang="en-US" sz="2000"/>
              <a:t>Training, problem-solving service, … </a:t>
            </a:r>
            <a:endParaRPr/>
          </a:p>
          <a:p>
            <a:pPr indent="-228600" lvl="0" marL="228600" rtl="0" algn="l">
              <a:lnSpc>
                <a:spcPct val="90000"/>
              </a:lnSpc>
              <a:spcBef>
                <a:spcPts val="1000"/>
              </a:spcBef>
              <a:spcAft>
                <a:spcPts val="0"/>
              </a:spcAft>
              <a:buClr>
                <a:schemeClr val="dk1"/>
              </a:buClr>
              <a:buSzPts val="2400"/>
              <a:buChar char="•"/>
            </a:pPr>
            <a:r>
              <a:rPr lang="en-US" sz="2400"/>
              <a:t>Availability world-wide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10"/>
          <p:cNvSpPr txBox="1"/>
          <p:nvPr>
            <p:ph type="title"/>
          </p:nvPr>
        </p:nvSpPr>
        <p:spPr>
          <a:xfrm>
            <a:off x="391159" y="161925"/>
            <a:ext cx="11563773" cy="93535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n-US"/>
              <a:t>For more </a:t>
            </a:r>
            <a:r>
              <a:rPr lang="en-US"/>
              <a:t>information</a:t>
            </a:r>
            <a:r>
              <a:rPr lang="en-US"/>
              <a:t>: </a:t>
            </a:r>
            <a:endParaRPr/>
          </a:p>
        </p:txBody>
      </p:sp>
      <p:sp>
        <p:nvSpPr>
          <p:cNvPr id="206" name="Google Shape;206;p10"/>
          <p:cNvSpPr txBox="1"/>
          <p:nvPr>
            <p:ph idx="1" type="body"/>
          </p:nvPr>
        </p:nvSpPr>
        <p:spPr>
          <a:xfrm>
            <a:off x="391150" y="1327074"/>
            <a:ext cx="11563800" cy="4849800"/>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0"/>
              </a:spcBef>
              <a:spcAft>
                <a:spcPts val="0"/>
              </a:spcAft>
              <a:buSzPts val="1800"/>
              <a:buChar char="●"/>
            </a:pPr>
            <a:r>
              <a:rPr lang="en-US"/>
              <a:t>If you are interested in helping with our silent auction, please contact us: </a:t>
            </a:r>
            <a:endParaRPr/>
          </a:p>
          <a:p>
            <a:pPr indent="-342900" lvl="1" marL="914400" rtl="0" algn="l">
              <a:lnSpc>
                <a:spcPct val="90000"/>
              </a:lnSpc>
              <a:spcBef>
                <a:spcPts val="0"/>
              </a:spcBef>
              <a:spcAft>
                <a:spcPts val="0"/>
              </a:spcAft>
              <a:buSzPts val="1800"/>
              <a:buChar char="•"/>
            </a:pPr>
            <a:r>
              <a:rPr lang="en-US"/>
              <a:t>Product &amp; service donations: contact </a:t>
            </a:r>
            <a:r>
              <a:rPr lang="en-US"/>
              <a:t>Hunter, Lelia, Olaf </a:t>
            </a:r>
            <a:endParaRPr/>
          </a:p>
          <a:p>
            <a:pPr indent="-342900" lvl="2" marL="1371600" rtl="0" algn="l">
              <a:lnSpc>
                <a:spcPct val="90000"/>
              </a:lnSpc>
              <a:spcBef>
                <a:spcPts val="0"/>
              </a:spcBef>
              <a:spcAft>
                <a:spcPts val="0"/>
              </a:spcAft>
              <a:buSzPts val="1800"/>
              <a:buChar char="•"/>
            </a:pPr>
            <a:r>
              <a:rPr lang="en-US" u="sng">
                <a:solidFill>
                  <a:schemeClr val="hlink"/>
                </a:solidFill>
                <a:hlinkClick r:id="rId3"/>
              </a:rPr>
              <a:t>hunter@agpolicysolutions.com</a:t>
            </a:r>
            <a:r>
              <a:rPr lang="en-US"/>
              <a:t>, </a:t>
            </a:r>
            <a:r>
              <a:rPr lang="en-US" u="sng">
                <a:solidFill>
                  <a:schemeClr val="hlink"/>
                </a:solidFill>
                <a:hlinkClick r:id="rId4"/>
              </a:rPr>
              <a:t>LLawson@daveytextiles.com</a:t>
            </a:r>
            <a:r>
              <a:rPr lang="en-US"/>
              <a:t>, </a:t>
            </a:r>
            <a:r>
              <a:rPr lang="en-US" u="sng">
                <a:solidFill>
                  <a:schemeClr val="hlink"/>
                </a:solidFill>
                <a:hlinkClick r:id="rId5"/>
              </a:rPr>
              <a:t>olaf@tracefemcare.com</a:t>
            </a:r>
            <a:r>
              <a:rPr lang="en-US"/>
              <a:t> </a:t>
            </a:r>
            <a:endParaRPr/>
          </a:p>
          <a:p>
            <a:pPr indent="-342900" lvl="1" marL="914400" rtl="0" algn="l">
              <a:lnSpc>
                <a:spcPct val="90000"/>
              </a:lnSpc>
              <a:spcBef>
                <a:spcPts val="0"/>
              </a:spcBef>
              <a:spcAft>
                <a:spcPts val="0"/>
              </a:spcAft>
              <a:buSzPts val="1800"/>
              <a:buChar char="•"/>
            </a:pPr>
            <a:r>
              <a:rPr lang="en-US"/>
              <a:t>What we need from you is: item name, description, image, value/minimum bid value, description of your company, your website, your contact info (for the winning bid) </a:t>
            </a:r>
            <a:endParaRPr/>
          </a:p>
          <a:p>
            <a:pPr indent="-342900" lvl="1" marL="914400" rtl="0" algn="l">
              <a:lnSpc>
                <a:spcPct val="90000"/>
              </a:lnSpc>
              <a:spcBef>
                <a:spcPts val="0"/>
              </a:spcBef>
              <a:spcAft>
                <a:spcPts val="0"/>
              </a:spcAft>
              <a:buSzPts val="1800"/>
              <a:buChar char="•"/>
            </a:pPr>
            <a:r>
              <a:rPr lang="en-US"/>
              <a:t>Direct cash donation: </a:t>
            </a:r>
            <a:r>
              <a:rPr lang="en-US"/>
              <a:t>FIHO  </a:t>
            </a:r>
            <a:endParaRPr/>
          </a:p>
          <a:p>
            <a:pPr indent="-342900" lvl="1" marL="914400" rtl="0" algn="l">
              <a:lnSpc>
                <a:spcPct val="90000"/>
              </a:lnSpc>
              <a:spcBef>
                <a:spcPts val="0"/>
              </a:spcBef>
              <a:spcAft>
                <a:spcPts val="0"/>
              </a:spcAft>
              <a:buSzPts val="1800"/>
              <a:buChar char="•"/>
            </a:pPr>
            <a:r>
              <a:t/>
            </a:r>
            <a:endParaRPr/>
          </a:p>
          <a:p>
            <a:pPr indent="0" lvl="0" marL="0" rtl="0" algn="l">
              <a:lnSpc>
                <a:spcPct val="90000"/>
              </a:lnSpc>
              <a:spcBef>
                <a:spcPts val="0"/>
              </a:spcBef>
              <a:spcAft>
                <a:spcPts val="0"/>
              </a:spcAft>
              <a:buNone/>
            </a:pPr>
            <a:r>
              <a:t/>
            </a:r>
            <a:endParaRPr/>
          </a:p>
          <a:p>
            <a:pPr indent="0" lvl="0" marL="0" rtl="0" algn="l">
              <a:lnSpc>
                <a:spcPct val="90000"/>
              </a:lnSpc>
              <a:spcBef>
                <a:spcPts val="0"/>
              </a:spcBef>
              <a:spcAft>
                <a:spcPts val="0"/>
              </a:spcAft>
              <a:buNone/>
            </a:pPr>
            <a:r>
              <a:rPr lang="en-US" sz="3200"/>
              <a:t>FYI: </a:t>
            </a:r>
            <a:endParaRPr sz="3200"/>
          </a:p>
          <a:p>
            <a:pPr indent="-342900" lvl="0" marL="457200" rtl="0" algn="l">
              <a:lnSpc>
                <a:spcPct val="90000"/>
              </a:lnSpc>
              <a:spcBef>
                <a:spcPts val="0"/>
              </a:spcBef>
              <a:spcAft>
                <a:spcPts val="0"/>
              </a:spcAft>
              <a:buSzPts val="1800"/>
              <a:buChar char="●"/>
            </a:pPr>
            <a:r>
              <a:rPr lang="en-US"/>
              <a:t>Format of auction (via 32auction) will be selected after initial donations</a:t>
            </a:r>
            <a:endParaRPr/>
          </a:p>
          <a:p>
            <a:pPr indent="-342900" lvl="1" marL="914400" rtl="0" algn="l">
              <a:lnSpc>
                <a:spcPct val="90000"/>
              </a:lnSpc>
              <a:spcBef>
                <a:spcPts val="0"/>
              </a:spcBef>
              <a:spcAft>
                <a:spcPts val="0"/>
              </a:spcAft>
              <a:buSzPts val="1800"/>
              <a:buChar char="•"/>
            </a:pPr>
            <a:r>
              <a:rPr lang="en-US" u="sng">
                <a:solidFill>
                  <a:schemeClr val="hlink"/>
                </a:solidFill>
                <a:hlinkClick r:id="rId6"/>
              </a:rPr>
              <a:t>Auction format options: LINK</a:t>
            </a:r>
            <a:r>
              <a:rPr lang="en-US"/>
              <a:t> </a:t>
            </a:r>
            <a:endParaRPr/>
          </a:p>
          <a:p>
            <a:pPr indent="-342900" lvl="0" marL="457200" rtl="0" algn="l">
              <a:lnSpc>
                <a:spcPct val="90000"/>
              </a:lnSpc>
              <a:spcBef>
                <a:spcPts val="0"/>
              </a:spcBef>
              <a:spcAft>
                <a:spcPts val="0"/>
              </a:spcAft>
              <a:buSzPts val="1800"/>
              <a:buChar char="●"/>
            </a:pPr>
            <a:r>
              <a:rPr lang="en-US"/>
              <a:t>Target date for auction: early April 2025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pic>
        <p:nvPicPr>
          <p:cNvPr id="97" name="Google Shape;97;p9"/>
          <p:cNvPicPr preferRelativeResize="0"/>
          <p:nvPr/>
        </p:nvPicPr>
        <p:blipFill>
          <a:blip r:embed="rId3">
            <a:alphaModFix amt="30000"/>
          </a:blip>
          <a:stretch>
            <a:fillRect/>
          </a:stretch>
        </p:blipFill>
        <p:spPr>
          <a:xfrm>
            <a:off x="0" y="25"/>
            <a:ext cx="12192000" cy="6858000"/>
          </a:xfrm>
          <a:prstGeom prst="rect">
            <a:avLst/>
          </a:prstGeom>
          <a:noFill/>
          <a:ln>
            <a:noFill/>
          </a:ln>
        </p:spPr>
      </p:pic>
      <p:sp>
        <p:nvSpPr>
          <p:cNvPr id="98" name="Google Shape;98;p9"/>
          <p:cNvSpPr txBox="1"/>
          <p:nvPr>
            <p:ph type="title"/>
          </p:nvPr>
        </p:nvSpPr>
        <p:spPr>
          <a:xfrm>
            <a:off x="488450" y="365125"/>
            <a:ext cx="108654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US"/>
              <a:t>Silent Auction to Fund ASTM D37.07 Hemp Fiber Test Method Development </a:t>
            </a:r>
            <a:endParaRPr/>
          </a:p>
        </p:txBody>
      </p:sp>
      <p:sp>
        <p:nvSpPr>
          <p:cNvPr id="99" name="Google Shape;99;p9"/>
          <p:cNvSpPr txBox="1"/>
          <p:nvPr>
            <p:ph idx="1" type="body"/>
          </p:nvPr>
        </p:nvSpPr>
        <p:spPr>
          <a:xfrm>
            <a:off x="488450" y="1690700"/>
            <a:ext cx="11547900" cy="5022300"/>
          </a:xfrm>
          <a:prstGeom prst="rect">
            <a:avLst/>
          </a:prstGeom>
          <a:noFill/>
          <a:ln>
            <a:noFill/>
          </a:ln>
        </p:spPr>
        <p:txBody>
          <a:bodyPr anchorCtr="0" anchor="t" bIns="45700" lIns="91425" spcFirstLastPara="1" rIns="91425" wrap="square" tIns="45700">
            <a:normAutofit fontScale="70000" lnSpcReduction="20000"/>
          </a:bodyPr>
          <a:lstStyle/>
          <a:p>
            <a:pPr indent="0" lvl="0" marL="114300" rtl="0" algn="l">
              <a:lnSpc>
                <a:spcPct val="90000"/>
              </a:lnSpc>
              <a:spcBef>
                <a:spcPts val="1000"/>
              </a:spcBef>
              <a:spcAft>
                <a:spcPts val="0"/>
              </a:spcAft>
              <a:buSzPct val="64171"/>
              <a:buNone/>
            </a:pPr>
            <a:r>
              <a:rPr lang="en-US" sz="3300"/>
              <a:t>Silent Auction Goals </a:t>
            </a:r>
            <a:endParaRPr/>
          </a:p>
          <a:p>
            <a:pPr indent="-322729" lvl="0" marL="457200" rtl="0" algn="l">
              <a:lnSpc>
                <a:spcPct val="90000"/>
              </a:lnSpc>
              <a:spcBef>
                <a:spcPts val="1000"/>
              </a:spcBef>
              <a:spcAft>
                <a:spcPts val="0"/>
              </a:spcAft>
              <a:buClr>
                <a:schemeClr val="dk1"/>
              </a:buClr>
              <a:buSzPct val="75630"/>
              <a:buChar char="•"/>
            </a:pPr>
            <a:r>
              <a:rPr lang="en-US"/>
              <a:t>Raise funds to support the ILS #1862 feasibility study on hemp fiber length and width methods. Goal is to include &gt;20 separate donations, plus option of cash donations, for a total of </a:t>
            </a:r>
            <a:r>
              <a:rPr b="1" lang="en-US"/>
              <a:t>raising at least $20,000</a:t>
            </a:r>
            <a:r>
              <a:rPr lang="en-US"/>
              <a:t>. Cash donations not tied to auction items, will receive a gift and certificate of gratitude. Additionally, the silent auction aims to launch an education and outreach campaign to highlight the hemp fiber industry and educate consumers, manufacturers, and regulators about hemp raw ingredients and finished products already in the marketplace. (Note: If we don't get enough items or value (min. 12 items, combined value &gt;$15k) the silent auction will be postponed.) Auction via </a:t>
            </a:r>
            <a:r>
              <a:rPr lang="en-US" u="sng">
                <a:solidFill>
                  <a:schemeClr val="hlink"/>
                </a:solidFill>
                <a:hlinkClick r:id="rId4"/>
              </a:rPr>
              <a:t>32auction.com</a:t>
            </a:r>
            <a:r>
              <a:rPr lang="en-US"/>
              <a:t> Tentative auction date: early April 2025. </a:t>
            </a:r>
            <a:endParaRPr/>
          </a:p>
          <a:p>
            <a:pPr indent="-308610" lvl="0" marL="457200" rtl="0" algn="l">
              <a:lnSpc>
                <a:spcPct val="90000"/>
              </a:lnSpc>
              <a:spcBef>
                <a:spcPts val="1000"/>
              </a:spcBef>
              <a:spcAft>
                <a:spcPts val="0"/>
              </a:spcAft>
              <a:buSzPct val="64285"/>
              <a:buChar char="•"/>
            </a:pPr>
            <a:r>
              <a:rPr lang="en-US"/>
              <a:t>Examples of donations (products &amp; services): hemp fiber garments (shirts, caps, socks, etc.), books, antique hemp-related items, tour of facility or farm (lodging and food provided), hemp seed or oil, etc. </a:t>
            </a:r>
            <a:endParaRPr/>
          </a:p>
          <a:p>
            <a:pPr indent="-228600" lvl="0" marL="457200" rtl="0" algn="l">
              <a:lnSpc>
                <a:spcPct val="90000"/>
              </a:lnSpc>
              <a:spcBef>
                <a:spcPts val="1000"/>
              </a:spcBef>
              <a:spcAft>
                <a:spcPts val="0"/>
              </a:spcAft>
              <a:buClr>
                <a:schemeClr val="dk1"/>
              </a:buClr>
              <a:buSzPct val="75630"/>
              <a:buNone/>
            </a:pPr>
            <a:r>
              <a:t/>
            </a:r>
            <a:endParaRPr/>
          </a:p>
          <a:p>
            <a:pPr indent="0" lvl="0" marL="114300" rtl="0" algn="l">
              <a:lnSpc>
                <a:spcPct val="90000"/>
              </a:lnSpc>
              <a:spcBef>
                <a:spcPts val="1000"/>
              </a:spcBef>
              <a:spcAft>
                <a:spcPts val="0"/>
              </a:spcAft>
              <a:buSzPct val="64171"/>
              <a:buNone/>
            </a:pPr>
            <a:r>
              <a:rPr lang="en-US" sz="3300"/>
              <a:t>ASTM D37.07 Hemp Fiber Working Group Objective </a:t>
            </a:r>
            <a:endParaRPr/>
          </a:p>
          <a:p>
            <a:pPr indent="-322729" lvl="0" marL="457200" rtl="0" algn="l">
              <a:lnSpc>
                <a:spcPct val="90000"/>
              </a:lnSpc>
              <a:spcBef>
                <a:spcPts val="1000"/>
              </a:spcBef>
              <a:spcAft>
                <a:spcPts val="0"/>
              </a:spcAft>
              <a:buClr>
                <a:schemeClr val="dk1"/>
              </a:buClr>
              <a:buSzPct val="75630"/>
              <a:buChar char="•"/>
            </a:pPr>
            <a:r>
              <a:rPr lang="en-US"/>
              <a:t>This Hemp Fiber Working Group (ASTM ILS project 1862) plans to test, compare, select/prioritise and standardize test methods to make them part of international compendial standards through the ASTM organization. </a:t>
            </a:r>
            <a:endParaRPr/>
          </a:p>
          <a:p>
            <a:pPr indent="-228600" lvl="0" marL="457200" rtl="0" algn="l">
              <a:lnSpc>
                <a:spcPct val="90000"/>
              </a:lnSpc>
              <a:spcBef>
                <a:spcPts val="1000"/>
              </a:spcBef>
              <a:spcAft>
                <a:spcPts val="0"/>
              </a:spcAft>
              <a:buClr>
                <a:schemeClr val="dk1"/>
              </a:buClr>
              <a:buSzPct val="75630"/>
              <a:buNone/>
            </a:pPr>
            <a:r>
              <a:t/>
            </a:r>
            <a:endParaRPr/>
          </a:p>
          <a:p>
            <a:pPr indent="-228600" lvl="0" marL="457200" rtl="0" algn="l">
              <a:lnSpc>
                <a:spcPct val="90000"/>
              </a:lnSpc>
              <a:spcBef>
                <a:spcPts val="1000"/>
              </a:spcBef>
              <a:spcAft>
                <a:spcPts val="0"/>
              </a:spcAft>
              <a:buClr>
                <a:schemeClr val="dk1"/>
              </a:buClr>
              <a:buSzPct val="75630"/>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pic>
        <p:nvPicPr>
          <p:cNvPr id="105" name="Google Shape;105;g33c4a7662ed_1_0"/>
          <p:cNvPicPr preferRelativeResize="0"/>
          <p:nvPr/>
        </p:nvPicPr>
        <p:blipFill rotWithShape="1">
          <a:blip r:embed="rId3">
            <a:alphaModFix/>
          </a:blip>
          <a:srcRect b="32541" l="0" r="0" t="0"/>
          <a:stretch/>
        </p:blipFill>
        <p:spPr>
          <a:xfrm>
            <a:off x="6666500" y="682001"/>
            <a:ext cx="1663533" cy="1149451"/>
          </a:xfrm>
          <a:prstGeom prst="rect">
            <a:avLst/>
          </a:prstGeom>
          <a:noFill/>
          <a:ln>
            <a:noFill/>
          </a:ln>
        </p:spPr>
      </p:pic>
      <p:pic>
        <p:nvPicPr>
          <p:cNvPr id="106" name="Google Shape;106;g33c4a7662ed_1_0" title="cat with litter.jpg"/>
          <p:cNvPicPr preferRelativeResize="0"/>
          <p:nvPr/>
        </p:nvPicPr>
        <p:blipFill rotWithShape="1">
          <a:blip r:embed="rId4">
            <a:alphaModFix/>
          </a:blip>
          <a:srcRect b="21378" l="27826" r="8729" t="16292"/>
          <a:stretch/>
        </p:blipFill>
        <p:spPr>
          <a:xfrm>
            <a:off x="7981377" y="1889825"/>
            <a:ext cx="2523802" cy="1859604"/>
          </a:xfrm>
          <a:prstGeom prst="rect">
            <a:avLst/>
          </a:prstGeom>
          <a:noFill/>
          <a:ln>
            <a:noFill/>
          </a:ln>
        </p:spPr>
      </p:pic>
      <p:pic>
        <p:nvPicPr>
          <p:cNvPr id="107" name="Google Shape;107;g33c4a7662ed_1_0" title="face pads with cover.jpg"/>
          <p:cNvPicPr preferRelativeResize="0"/>
          <p:nvPr/>
        </p:nvPicPr>
        <p:blipFill rotWithShape="1">
          <a:blip r:embed="rId5">
            <a:alphaModFix/>
          </a:blip>
          <a:srcRect b="21624" l="15136" r="5529" t="18900"/>
          <a:stretch/>
        </p:blipFill>
        <p:spPr>
          <a:xfrm>
            <a:off x="2987700" y="5175723"/>
            <a:ext cx="2523798" cy="1682280"/>
          </a:xfrm>
          <a:prstGeom prst="rect">
            <a:avLst/>
          </a:prstGeom>
          <a:noFill/>
          <a:ln>
            <a:noFill/>
          </a:ln>
        </p:spPr>
      </p:pic>
      <p:sp>
        <p:nvSpPr>
          <p:cNvPr id="108" name="Google Shape;108;g33c4a7662ed_1_0"/>
          <p:cNvSpPr txBox="1"/>
          <p:nvPr>
            <p:ph type="title"/>
          </p:nvPr>
        </p:nvSpPr>
        <p:spPr>
          <a:xfrm>
            <a:off x="165850" y="107400"/>
            <a:ext cx="93135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Benefits to Silent Auction Product Donors and Sponsors </a:t>
            </a:r>
            <a:endParaRPr/>
          </a:p>
        </p:txBody>
      </p:sp>
      <p:sp>
        <p:nvSpPr>
          <p:cNvPr id="109" name="Google Shape;109;g33c4a7662ed_1_0"/>
          <p:cNvSpPr txBox="1"/>
          <p:nvPr>
            <p:ph idx="1" type="body"/>
          </p:nvPr>
        </p:nvSpPr>
        <p:spPr>
          <a:xfrm>
            <a:off x="165850" y="1545475"/>
            <a:ext cx="9135000" cy="4780200"/>
          </a:xfrm>
          <a:prstGeom prst="rect">
            <a:avLst/>
          </a:prstGeom>
        </p:spPr>
        <p:txBody>
          <a:bodyPr anchorCtr="0" anchor="t" bIns="45700" lIns="91425" spcFirstLastPara="1" rIns="91425" wrap="square" tIns="45700">
            <a:normAutofit/>
          </a:bodyPr>
          <a:lstStyle/>
          <a:p>
            <a:pPr indent="-342900" lvl="0" marL="457200" rtl="0" algn="l">
              <a:spcBef>
                <a:spcPts val="1000"/>
              </a:spcBef>
              <a:spcAft>
                <a:spcPts val="0"/>
              </a:spcAft>
              <a:buSzPts val="1800"/>
              <a:buChar char="•"/>
            </a:pPr>
            <a:r>
              <a:rPr lang="en-US"/>
              <a:t>Advertisement for </a:t>
            </a:r>
            <a:r>
              <a:rPr b="1" lang="en-US">
                <a:solidFill>
                  <a:srgbClr val="6AA84F"/>
                </a:solidFill>
              </a:rPr>
              <a:t>your products</a:t>
            </a:r>
            <a:r>
              <a:rPr lang="en-US"/>
              <a:t> </a:t>
            </a:r>
            <a:endParaRPr/>
          </a:p>
          <a:p>
            <a:pPr indent="-342900" lvl="1" marL="914400" rtl="0" algn="l">
              <a:spcBef>
                <a:spcPts val="0"/>
              </a:spcBef>
              <a:spcAft>
                <a:spcPts val="0"/>
              </a:spcAft>
              <a:buSzPts val="1800"/>
              <a:buChar char="•"/>
            </a:pPr>
            <a:r>
              <a:rPr lang="en-US"/>
              <a:t>Social media posts featuring your products </a:t>
            </a:r>
            <a:endParaRPr/>
          </a:p>
          <a:p>
            <a:pPr indent="-342900" lvl="1" marL="914400" rtl="0" algn="l">
              <a:spcBef>
                <a:spcPts val="0"/>
              </a:spcBef>
              <a:spcAft>
                <a:spcPts val="0"/>
              </a:spcAft>
              <a:buSzPts val="1800"/>
              <a:buChar char="•"/>
            </a:pPr>
            <a:r>
              <a:rPr lang="en-US"/>
              <a:t>Networking in industrial hemp associations:                 FIHO, CHTA, and ASTM </a:t>
            </a:r>
            <a:endParaRPr/>
          </a:p>
          <a:p>
            <a:pPr indent="-342900" lvl="1" marL="914400" rtl="0" algn="l">
              <a:spcBef>
                <a:spcPts val="0"/>
              </a:spcBef>
              <a:spcAft>
                <a:spcPts val="0"/>
              </a:spcAft>
              <a:buSzPts val="1800"/>
              <a:buChar char="•"/>
            </a:pPr>
            <a:r>
              <a:rPr lang="en-US"/>
              <a:t>Press releases </a:t>
            </a:r>
            <a:endParaRPr/>
          </a:p>
          <a:p>
            <a:pPr indent="-342900" lvl="1" marL="914400" rtl="0" algn="l">
              <a:spcBef>
                <a:spcPts val="0"/>
              </a:spcBef>
              <a:spcAft>
                <a:spcPts val="0"/>
              </a:spcAft>
              <a:buSzPts val="1800"/>
              <a:buChar char="•"/>
            </a:pPr>
            <a:r>
              <a:rPr lang="en-US"/>
              <a:t>Through silent auction host/software  </a:t>
            </a:r>
            <a:endParaRPr/>
          </a:p>
          <a:p>
            <a:pPr indent="-342900" lvl="0" marL="457200" rtl="0" algn="l">
              <a:spcBef>
                <a:spcPts val="0"/>
              </a:spcBef>
              <a:spcAft>
                <a:spcPts val="0"/>
              </a:spcAft>
              <a:buSzPts val="1800"/>
              <a:buChar char="•"/>
            </a:pPr>
            <a:r>
              <a:rPr lang="en-US"/>
              <a:t>Education about industrial hemp </a:t>
            </a:r>
            <a:endParaRPr/>
          </a:p>
          <a:p>
            <a:pPr indent="-342900" lvl="0" marL="457200" rtl="0" algn="l">
              <a:spcBef>
                <a:spcPts val="0"/>
              </a:spcBef>
              <a:spcAft>
                <a:spcPts val="0"/>
              </a:spcAft>
              <a:buSzPts val="1800"/>
              <a:buChar char="•"/>
            </a:pPr>
            <a:r>
              <a:rPr lang="en-US"/>
              <a:t>Recognition of your support in our working group/method development updates </a:t>
            </a:r>
            <a:endParaRPr/>
          </a:p>
          <a:p>
            <a:pPr indent="-342900" lvl="0" marL="457200" rtl="0" algn="l">
              <a:spcBef>
                <a:spcPts val="0"/>
              </a:spcBef>
              <a:spcAft>
                <a:spcPts val="0"/>
              </a:spcAft>
              <a:buSzPts val="1800"/>
              <a:buChar char="•"/>
            </a:pPr>
            <a:r>
              <a:rPr lang="en-US"/>
              <a:t>Cost to you: value of your item (product or service) and shipment </a:t>
            </a:r>
            <a:endParaRPr/>
          </a:p>
          <a:p>
            <a:pPr indent="-342900" lvl="0" marL="457200" rtl="0" algn="l">
              <a:spcBef>
                <a:spcPts val="0"/>
              </a:spcBef>
              <a:spcAft>
                <a:spcPts val="0"/>
              </a:spcAft>
              <a:buSzPts val="1800"/>
              <a:buChar char="•"/>
            </a:pPr>
            <a:r>
              <a:rPr lang="en-US"/>
              <a:t>ROI = amazing  </a:t>
            </a:r>
            <a:endParaRPr/>
          </a:p>
        </p:txBody>
      </p:sp>
      <p:pic>
        <p:nvPicPr>
          <p:cNvPr id="110" name="Google Shape;110;g33c4a7662ed_1_0" title="wool hemp blend 80-20 Cascade Yarns Seattle WA horizontal.jpg"/>
          <p:cNvPicPr preferRelativeResize="0"/>
          <p:nvPr/>
        </p:nvPicPr>
        <p:blipFill rotWithShape="1">
          <a:blip r:embed="rId6">
            <a:alphaModFix/>
          </a:blip>
          <a:srcRect b="29689" l="9305" r="0" t="19349"/>
          <a:stretch/>
        </p:blipFill>
        <p:spPr>
          <a:xfrm>
            <a:off x="8450400" y="-34675"/>
            <a:ext cx="3689526" cy="1609850"/>
          </a:xfrm>
          <a:prstGeom prst="rect">
            <a:avLst/>
          </a:prstGeom>
          <a:noFill/>
          <a:ln>
            <a:noFill/>
          </a:ln>
        </p:spPr>
      </p:pic>
      <p:pic>
        <p:nvPicPr>
          <p:cNvPr id="111" name="Google Shape;111;g33c4a7662ed_1_0" title="dog products from hemp.jpg"/>
          <p:cNvPicPr preferRelativeResize="0"/>
          <p:nvPr/>
        </p:nvPicPr>
        <p:blipFill rotWithShape="1">
          <a:blip r:embed="rId7">
            <a:alphaModFix/>
          </a:blip>
          <a:srcRect b="15119" l="13876" r="17290" t="38573"/>
          <a:stretch/>
        </p:blipFill>
        <p:spPr>
          <a:xfrm>
            <a:off x="5527825" y="5217100"/>
            <a:ext cx="2922576" cy="1609849"/>
          </a:xfrm>
          <a:prstGeom prst="rect">
            <a:avLst/>
          </a:prstGeom>
          <a:noFill/>
          <a:ln>
            <a:noFill/>
          </a:ln>
        </p:spPr>
      </p:pic>
      <p:pic>
        <p:nvPicPr>
          <p:cNvPr id="112" name="Google Shape;112;g33c4a7662ed_1_0" title="hemp bedding.jpg"/>
          <p:cNvPicPr preferRelativeResize="0"/>
          <p:nvPr/>
        </p:nvPicPr>
        <p:blipFill rotWithShape="1">
          <a:blip r:embed="rId8">
            <a:alphaModFix/>
          </a:blip>
          <a:srcRect b="23947" l="9139" r="2646" t="39407"/>
          <a:stretch/>
        </p:blipFill>
        <p:spPr>
          <a:xfrm>
            <a:off x="8450400" y="5677500"/>
            <a:ext cx="3689524" cy="1149450"/>
          </a:xfrm>
          <a:prstGeom prst="rect">
            <a:avLst/>
          </a:prstGeom>
          <a:noFill/>
          <a:ln>
            <a:noFill/>
          </a:ln>
        </p:spPr>
      </p:pic>
      <p:pic>
        <p:nvPicPr>
          <p:cNvPr id="113" name="Google Shape;113;g33c4a7662ed_1_0" title="hemp hand lotion front.jpg"/>
          <p:cNvPicPr preferRelativeResize="0"/>
          <p:nvPr/>
        </p:nvPicPr>
        <p:blipFill rotWithShape="1">
          <a:blip r:embed="rId9">
            <a:alphaModFix/>
          </a:blip>
          <a:srcRect b="35423" l="22607" r="30854" t="41411"/>
          <a:stretch/>
        </p:blipFill>
        <p:spPr>
          <a:xfrm>
            <a:off x="9201750" y="3796250"/>
            <a:ext cx="2834451" cy="1881248"/>
          </a:xfrm>
          <a:prstGeom prst="rect">
            <a:avLst/>
          </a:prstGeom>
          <a:noFill/>
          <a:ln>
            <a:noFill/>
          </a:ln>
        </p:spPr>
      </p:pic>
      <p:pic>
        <p:nvPicPr>
          <p:cNvPr id="114" name="Google Shape;114;g33c4a7662ed_1_0" title="hemp hat for summer.jpg"/>
          <p:cNvPicPr preferRelativeResize="0"/>
          <p:nvPr/>
        </p:nvPicPr>
        <p:blipFill rotWithShape="1">
          <a:blip r:embed="rId10">
            <a:alphaModFix/>
          </a:blip>
          <a:srcRect b="32826" l="24456" r="22504" t="29002"/>
          <a:stretch/>
        </p:blipFill>
        <p:spPr>
          <a:xfrm>
            <a:off x="1533300" y="5920505"/>
            <a:ext cx="1302743" cy="937500"/>
          </a:xfrm>
          <a:prstGeom prst="rect">
            <a:avLst/>
          </a:prstGeom>
          <a:noFill/>
          <a:ln>
            <a:noFill/>
          </a:ln>
        </p:spPr>
      </p:pic>
      <p:pic>
        <p:nvPicPr>
          <p:cNvPr id="115" name="Google Shape;115;g33c4a7662ed_1_0"/>
          <p:cNvPicPr preferRelativeResize="0"/>
          <p:nvPr/>
        </p:nvPicPr>
        <p:blipFill>
          <a:blip r:embed="rId11">
            <a:alphaModFix/>
          </a:blip>
          <a:stretch>
            <a:fillRect/>
          </a:stretch>
        </p:blipFill>
        <p:spPr>
          <a:xfrm>
            <a:off x="10754438" y="1545486"/>
            <a:ext cx="1327225" cy="2548301"/>
          </a:xfrm>
          <a:prstGeom prst="rect">
            <a:avLst/>
          </a:prstGeom>
          <a:noFill/>
          <a:ln>
            <a:noFill/>
          </a:ln>
        </p:spPr>
      </p:pic>
      <p:sp>
        <p:nvSpPr>
          <p:cNvPr id="116" name="Google Shape;116;g33c4a7662ed_1_0"/>
          <p:cNvSpPr txBox="1"/>
          <p:nvPr/>
        </p:nvSpPr>
        <p:spPr>
          <a:xfrm>
            <a:off x="0" y="6280950"/>
            <a:ext cx="1533300" cy="54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600">
                <a:solidFill>
                  <a:srgbClr val="7F7F7F"/>
                </a:solidFill>
              </a:rPr>
              <a:t>Images are examples</a:t>
            </a:r>
            <a:endParaRPr sz="1600">
              <a:solidFill>
                <a:srgbClr val="7F7F7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pic>
        <p:nvPicPr>
          <p:cNvPr id="121" name="Google Shape;121;p1"/>
          <p:cNvPicPr preferRelativeResize="0"/>
          <p:nvPr/>
        </p:nvPicPr>
        <p:blipFill rotWithShape="1">
          <a:blip r:embed="rId3">
            <a:alphaModFix/>
          </a:blip>
          <a:srcRect b="0" l="0" r="0" t="0"/>
          <a:stretch/>
        </p:blipFill>
        <p:spPr>
          <a:xfrm rot="-1574949">
            <a:off x="6743148" y="3240232"/>
            <a:ext cx="5854976" cy="4541601"/>
          </a:xfrm>
          <a:prstGeom prst="rect">
            <a:avLst/>
          </a:prstGeom>
          <a:noFill/>
          <a:ln>
            <a:noFill/>
          </a:ln>
        </p:spPr>
      </p:pic>
      <p:sp>
        <p:nvSpPr>
          <p:cNvPr id="122" name="Google Shape;122;p1"/>
          <p:cNvSpPr txBox="1"/>
          <p:nvPr>
            <p:ph type="ctrTitle"/>
          </p:nvPr>
        </p:nvSpPr>
        <p:spPr>
          <a:xfrm>
            <a:off x="1028700" y="609600"/>
            <a:ext cx="10334700" cy="28597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4800"/>
              <a:buFont typeface="Play"/>
              <a:buNone/>
            </a:pPr>
            <a:r>
              <a:rPr lang="en-US" sz="4800"/>
              <a:t>Silent Auction to Raise Funds for </a:t>
            </a:r>
            <a:br>
              <a:rPr lang="en-US" sz="4800"/>
            </a:br>
            <a:r>
              <a:rPr lang="en-US" sz="4800"/>
              <a:t>Hemp Fiber Test Method Development</a:t>
            </a:r>
            <a:br>
              <a:rPr lang="en-US" sz="4800"/>
            </a:br>
            <a:r>
              <a:rPr lang="en-US" sz="4800"/>
              <a:t>WK87041, ILS# 1862</a:t>
            </a:r>
            <a:br>
              <a:rPr lang="en-US" sz="4800"/>
            </a:br>
            <a:r>
              <a:rPr b="1" lang="en-US" sz="4800"/>
              <a:t>Feasibility Study of Potential Methods</a:t>
            </a:r>
            <a:endParaRPr/>
          </a:p>
        </p:txBody>
      </p:sp>
      <p:pic>
        <p:nvPicPr>
          <p:cNvPr id="123" name="Google Shape;123;p1"/>
          <p:cNvPicPr preferRelativeResize="0"/>
          <p:nvPr/>
        </p:nvPicPr>
        <p:blipFill rotWithShape="1">
          <a:blip r:embed="rId4">
            <a:alphaModFix/>
          </a:blip>
          <a:srcRect b="0" l="0" r="57082" t="0"/>
          <a:stretch/>
        </p:blipFill>
        <p:spPr>
          <a:xfrm>
            <a:off x="2992214" y="4297581"/>
            <a:ext cx="1966553" cy="2549041"/>
          </a:xfrm>
          <a:prstGeom prst="rect">
            <a:avLst/>
          </a:prstGeom>
          <a:noFill/>
          <a:ln>
            <a:noFill/>
          </a:ln>
        </p:spPr>
      </p:pic>
      <p:pic>
        <p:nvPicPr>
          <p:cNvPr id="124" name="Google Shape;124;p1"/>
          <p:cNvPicPr preferRelativeResize="0"/>
          <p:nvPr/>
        </p:nvPicPr>
        <p:blipFill rotWithShape="1">
          <a:blip r:embed="rId5">
            <a:alphaModFix/>
          </a:blip>
          <a:srcRect b="0" l="0" r="44256" t="0"/>
          <a:stretch/>
        </p:blipFill>
        <p:spPr>
          <a:xfrm>
            <a:off x="5002465" y="4297581"/>
            <a:ext cx="2187069" cy="2560419"/>
          </a:xfrm>
          <a:prstGeom prst="rect">
            <a:avLst/>
          </a:prstGeom>
          <a:noFill/>
          <a:ln>
            <a:noFill/>
          </a:ln>
        </p:spPr>
      </p:pic>
      <p:sp>
        <p:nvSpPr>
          <p:cNvPr id="125" name="Google Shape;125;p1"/>
          <p:cNvSpPr txBox="1"/>
          <p:nvPr>
            <p:ph idx="1" type="subTitle"/>
          </p:nvPr>
        </p:nvSpPr>
        <p:spPr>
          <a:xfrm>
            <a:off x="1028701" y="3602038"/>
            <a:ext cx="10334623" cy="706922"/>
          </a:xfrm>
          <a:prstGeom prst="rect">
            <a:avLst/>
          </a:prstGeom>
          <a:noFill/>
          <a:ln>
            <a:noFill/>
          </a:ln>
        </p:spPr>
        <p:txBody>
          <a:bodyPr anchorCtr="0" anchor="t" bIns="45700" lIns="91425" spcFirstLastPara="1" rIns="91425" wrap="square" tIns="45700">
            <a:normAutofit lnSpcReduction="10000"/>
          </a:bodyPr>
          <a:lstStyle/>
          <a:p>
            <a:pPr indent="0" lvl="0" marL="0" rtl="0" algn="ctr">
              <a:lnSpc>
                <a:spcPct val="90000"/>
              </a:lnSpc>
              <a:spcBef>
                <a:spcPts val="0"/>
              </a:spcBef>
              <a:spcAft>
                <a:spcPts val="0"/>
              </a:spcAft>
              <a:buClr>
                <a:schemeClr val="dk1"/>
              </a:buClr>
              <a:buSzPts val="2400"/>
              <a:buNone/>
            </a:pPr>
            <a:r>
              <a:rPr b="1" lang="en-US"/>
              <a:t>Evaluating and Comparing Several Test Methods for Each Hemp Fiber Property of Length and Width (and others)</a:t>
            </a:r>
            <a:endParaRPr/>
          </a:p>
          <a:p>
            <a:pPr indent="0" lvl="0" marL="0" rtl="0" algn="ctr">
              <a:lnSpc>
                <a:spcPct val="90000"/>
              </a:lnSpc>
              <a:spcBef>
                <a:spcPts val="1000"/>
              </a:spcBef>
              <a:spcAft>
                <a:spcPts val="0"/>
              </a:spcAft>
              <a:buClr>
                <a:schemeClr val="dk1"/>
              </a:buClr>
              <a:buSzPts val="2400"/>
              <a:buNone/>
            </a:pPr>
            <a:r>
              <a:t/>
            </a:r>
            <a:endParaRPr/>
          </a:p>
        </p:txBody>
      </p:sp>
      <p:pic>
        <p:nvPicPr>
          <p:cNvPr id="126" name="Google Shape;126;p1"/>
          <p:cNvPicPr preferRelativeResize="0"/>
          <p:nvPr/>
        </p:nvPicPr>
        <p:blipFill rotWithShape="1">
          <a:blip r:embed="rId6">
            <a:alphaModFix/>
          </a:blip>
          <a:srcRect b="0" l="0" r="0" t="0"/>
          <a:stretch/>
        </p:blipFill>
        <p:spPr>
          <a:xfrm rot="-5400000">
            <a:off x="930954" y="4848941"/>
            <a:ext cx="2532385" cy="1468214"/>
          </a:xfrm>
          <a:prstGeom prst="rect">
            <a:avLst/>
          </a:prstGeom>
          <a:noFill/>
          <a:ln>
            <a:noFill/>
          </a:ln>
        </p:spPr>
      </p:pic>
      <p:pic>
        <p:nvPicPr>
          <p:cNvPr id="127" name="Google Shape;127;p1"/>
          <p:cNvPicPr preferRelativeResize="0"/>
          <p:nvPr/>
        </p:nvPicPr>
        <p:blipFill rotWithShape="1">
          <a:blip r:embed="rId7">
            <a:alphaModFix/>
          </a:blip>
          <a:srcRect b="0" l="0" r="51494" t="0"/>
          <a:stretch/>
        </p:blipFill>
        <p:spPr>
          <a:xfrm>
            <a:off x="0" y="4316855"/>
            <a:ext cx="1412239" cy="252976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t/>
            </a:r>
            <a:endParaRPr/>
          </a:p>
        </p:txBody>
      </p:sp>
      <p:sp>
        <p:nvSpPr>
          <p:cNvPr id="134" name="Google Shape;134;p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135" name="Google Shape;135;p2"/>
          <p:cNvPicPr preferRelativeResize="0"/>
          <p:nvPr/>
        </p:nvPicPr>
        <p:blipFill rotWithShape="1">
          <a:blip r:embed="rId3">
            <a:alphaModFix/>
          </a:blip>
          <a:srcRect b="0" l="0" r="0" t="0"/>
          <a:stretch/>
        </p:blipFill>
        <p:spPr>
          <a:xfrm>
            <a:off x="47194" y="0"/>
            <a:ext cx="12097611" cy="6858000"/>
          </a:xfrm>
          <a:prstGeom prst="rect">
            <a:avLst/>
          </a:prstGeom>
          <a:noFill/>
          <a:ln>
            <a:noFill/>
          </a:ln>
        </p:spPr>
      </p:pic>
      <p:sp>
        <p:nvSpPr>
          <p:cNvPr id="136" name="Google Shape;136;p2"/>
          <p:cNvSpPr/>
          <p:nvPr/>
        </p:nvSpPr>
        <p:spPr>
          <a:xfrm>
            <a:off x="10594668" y="807168"/>
            <a:ext cx="1692582" cy="2621832"/>
          </a:xfrm>
          <a:prstGeom prst="ellipse">
            <a:avLst/>
          </a:prstGeom>
          <a:noFill/>
          <a:ln cap="flat" cmpd="sng" w="381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7" name="Google Shape;137;p2"/>
          <p:cNvSpPr/>
          <p:nvPr/>
        </p:nvSpPr>
        <p:spPr>
          <a:xfrm>
            <a:off x="7641590" y="3621833"/>
            <a:ext cx="5391150" cy="2613135"/>
          </a:xfrm>
          <a:prstGeom prst="ellipse">
            <a:avLst/>
          </a:prstGeom>
          <a:noFill/>
          <a:ln cap="flat" cmpd="sng" w="381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38" name="Google Shape;138;p2"/>
          <p:cNvPicPr preferRelativeResize="0"/>
          <p:nvPr/>
        </p:nvPicPr>
        <p:blipFill rotWithShape="1">
          <a:blip r:embed="rId4">
            <a:alphaModFix/>
          </a:blip>
          <a:srcRect b="0" l="0" r="0" t="0"/>
          <a:stretch/>
        </p:blipFill>
        <p:spPr>
          <a:xfrm>
            <a:off x="5019357" y="5009681"/>
            <a:ext cx="2976563" cy="1767039"/>
          </a:xfrm>
          <a:prstGeom prst="rect">
            <a:avLst/>
          </a:prstGeom>
          <a:noFill/>
          <a:ln>
            <a:noFill/>
          </a:ln>
        </p:spPr>
      </p:pic>
      <p:sp>
        <p:nvSpPr>
          <p:cNvPr id="139" name="Google Shape;139;p2"/>
          <p:cNvSpPr/>
          <p:nvPr/>
        </p:nvSpPr>
        <p:spPr>
          <a:xfrm>
            <a:off x="47193" y="5265738"/>
            <a:ext cx="5108315" cy="1046162"/>
          </a:xfrm>
          <a:prstGeom prst="ellipse">
            <a:avLst/>
          </a:prstGeom>
          <a:noFill/>
          <a:ln cap="flat" cmpd="sng" w="381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0" name="Google Shape;140;p2"/>
          <p:cNvSpPr/>
          <p:nvPr/>
        </p:nvSpPr>
        <p:spPr>
          <a:xfrm>
            <a:off x="0" y="667544"/>
            <a:ext cx="7499145" cy="3304381"/>
          </a:xfrm>
          <a:prstGeom prst="roundRect">
            <a:avLst>
              <a:gd fmla="val 16667" name="adj"/>
            </a:avLst>
          </a:prstGeom>
          <a:noFill/>
          <a:ln cap="flat" cmpd="sng" w="38100">
            <a:solidFill>
              <a:srgbClr val="00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1" name="Google Shape;141;p2"/>
          <p:cNvSpPr/>
          <p:nvPr/>
        </p:nvSpPr>
        <p:spPr>
          <a:xfrm>
            <a:off x="0" y="4519612"/>
            <a:ext cx="5108315" cy="746126"/>
          </a:xfrm>
          <a:prstGeom prst="roundRect">
            <a:avLst>
              <a:gd fmla="val 16667" name="adj"/>
            </a:avLst>
          </a:prstGeom>
          <a:noFill/>
          <a:ln cap="flat" cmpd="sng" w="38100">
            <a:solidFill>
              <a:srgbClr val="00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2" name="Google Shape;142;p2"/>
          <p:cNvSpPr txBox="1"/>
          <p:nvPr/>
        </p:nvSpPr>
        <p:spPr>
          <a:xfrm rot="-557645">
            <a:off x="5817669" y="6099375"/>
            <a:ext cx="2227792"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2F2F2"/>
                </a:solidFill>
                <a:latin typeface="Arial"/>
                <a:ea typeface="Arial"/>
                <a:cs typeface="Arial"/>
                <a:sym typeface="Arial"/>
              </a:rPr>
              <a:t>Bast 🡪 Ribbons 🡪 Fibers</a:t>
            </a:r>
            <a:endParaRPr b="0" i="0" sz="1400" u="none" cap="none" strike="noStrike">
              <a:solidFill>
                <a:srgbClr val="F2F2F2"/>
              </a:solidFill>
              <a:latin typeface="Arial"/>
              <a:ea typeface="Arial"/>
              <a:cs typeface="Arial"/>
              <a:sym typeface="Arial"/>
            </a:endParaRPr>
          </a:p>
        </p:txBody>
      </p:sp>
      <p:sp>
        <p:nvSpPr>
          <p:cNvPr id="143" name="Google Shape;143;p2"/>
          <p:cNvSpPr/>
          <p:nvPr/>
        </p:nvSpPr>
        <p:spPr>
          <a:xfrm>
            <a:off x="4979474" y="5835863"/>
            <a:ext cx="2193486" cy="888787"/>
          </a:xfrm>
          <a:prstGeom prst="ellipse">
            <a:avLst/>
          </a:prstGeom>
          <a:noFill/>
          <a:ln cap="flat" cmpd="sng" w="381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g2afa55810ad_0_85"/>
          <p:cNvSpPr txBox="1"/>
          <p:nvPr>
            <p:ph type="title"/>
          </p:nvPr>
        </p:nvSpPr>
        <p:spPr>
          <a:xfrm>
            <a:off x="462650" y="67600"/>
            <a:ext cx="113952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Global Review of Hemp Method Candidates</a:t>
            </a:r>
            <a:endParaRPr/>
          </a:p>
        </p:txBody>
      </p:sp>
      <p:sp>
        <p:nvSpPr>
          <p:cNvPr id="150" name="Google Shape;150;g2afa55810ad_0_85"/>
          <p:cNvSpPr txBox="1"/>
          <p:nvPr>
            <p:ph idx="1" type="body"/>
          </p:nvPr>
        </p:nvSpPr>
        <p:spPr>
          <a:xfrm>
            <a:off x="462650" y="1059300"/>
            <a:ext cx="11395200" cy="684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lang="en-US"/>
              <a:t>Across hemp fiber types and possible methods (excerpt for Length) </a:t>
            </a:r>
            <a:endParaRPr/>
          </a:p>
        </p:txBody>
      </p:sp>
      <p:pic>
        <p:nvPicPr>
          <p:cNvPr id="151" name="Google Shape;151;g2afa55810ad_0_85"/>
          <p:cNvPicPr preferRelativeResize="0"/>
          <p:nvPr/>
        </p:nvPicPr>
        <p:blipFill rotWithShape="1">
          <a:blip r:embed="rId3">
            <a:alphaModFix/>
          </a:blip>
          <a:srcRect b="0" l="0" r="0" t="0"/>
          <a:stretch/>
        </p:blipFill>
        <p:spPr>
          <a:xfrm>
            <a:off x="0" y="1850136"/>
            <a:ext cx="12192000" cy="498652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4"/>
          <p:cNvSpPr txBox="1"/>
          <p:nvPr>
            <p:ph type="title"/>
          </p:nvPr>
        </p:nvSpPr>
        <p:spPr>
          <a:xfrm>
            <a:off x="838200" y="365125"/>
            <a:ext cx="10515600" cy="10809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n-US"/>
              <a:t>ILS Study: Large Number of Lab Variables</a:t>
            </a:r>
            <a:endParaRPr/>
          </a:p>
        </p:txBody>
      </p:sp>
      <p:sp>
        <p:nvSpPr>
          <p:cNvPr id="157" name="Google Shape;157;p4"/>
          <p:cNvSpPr txBox="1"/>
          <p:nvPr>
            <p:ph idx="1" type="body"/>
          </p:nvPr>
        </p:nvSpPr>
        <p:spPr>
          <a:xfrm>
            <a:off x="723900" y="1446100"/>
            <a:ext cx="11357100" cy="5243400"/>
          </a:xfrm>
          <a:prstGeom prst="rect">
            <a:avLst/>
          </a:prstGeom>
          <a:noFill/>
          <a:ln>
            <a:noFill/>
          </a:ln>
        </p:spPr>
        <p:txBody>
          <a:bodyPr anchorCtr="0" anchor="t" bIns="45700" lIns="91425" spcFirstLastPara="1" rIns="91425" wrap="square" tIns="45700">
            <a:normAutofit fontScale="92500" lnSpcReduction="20000"/>
          </a:bodyPr>
          <a:lstStyle/>
          <a:p>
            <a:pPr indent="-201930" lvl="0" marL="228600" marR="0" rtl="0" algn="l">
              <a:lnSpc>
                <a:spcPct val="90000"/>
              </a:lnSpc>
              <a:spcBef>
                <a:spcPts val="0"/>
              </a:spcBef>
              <a:spcAft>
                <a:spcPts val="0"/>
              </a:spcAft>
              <a:buSzPct val="100000"/>
              <a:buChar char="•"/>
            </a:pPr>
            <a:r>
              <a:rPr lang="en-US"/>
              <a:t>Sample Preparation </a:t>
            </a:r>
            <a:endParaRPr/>
          </a:p>
          <a:p>
            <a:pPr indent="-205738" lvl="1" marL="685800" marR="0" rtl="0" algn="l">
              <a:lnSpc>
                <a:spcPct val="90000"/>
              </a:lnSpc>
              <a:spcBef>
                <a:spcPts val="500"/>
              </a:spcBef>
              <a:spcAft>
                <a:spcPts val="0"/>
              </a:spcAft>
              <a:buSzPct val="100000"/>
              <a:buChar char="•"/>
            </a:pPr>
            <a:r>
              <a:rPr lang="en-US"/>
              <a:t>How is sample taken from a lot </a:t>
            </a:r>
            <a:endParaRPr/>
          </a:p>
          <a:p>
            <a:pPr indent="-205738" lvl="1" marL="685800" marR="0" rtl="0" algn="l">
              <a:lnSpc>
                <a:spcPct val="90000"/>
              </a:lnSpc>
              <a:spcBef>
                <a:spcPts val="500"/>
              </a:spcBef>
              <a:spcAft>
                <a:spcPts val="0"/>
              </a:spcAft>
              <a:buSzPct val="100000"/>
              <a:buChar char="•"/>
            </a:pPr>
            <a:r>
              <a:rPr lang="en-US"/>
              <a:t>How is specimen from sample prepared for a specific test method (e.g. separate fiber bundles) </a:t>
            </a:r>
            <a:endParaRPr/>
          </a:p>
          <a:p>
            <a:pPr indent="-201930" lvl="0" marL="228600" rtl="0" algn="l">
              <a:lnSpc>
                <a:spcPct val="90000"/>
              </a:lnSpc>
              <a:spcBef>
                <a:spcPts val="0"/>
              </a:spcBef>
              <a:spcAft>
                <a:spcPts val="0"/>
              </a:spcAft>
              <a:buClr>
                <a:schemeClr val="dk1"/>
              </a:buClr>
              <a:buSzPct val="100000"/>
              <a:buChar char="•"/>
            </a:pPr>
            <a:r>
              <a:rPr lang="en-US"/>
              <a:t># of Properties: </a:t>
            </a:r>
            <a:endParaRPr/>
          </a:p>
          <a:p>
            <a:pPr indent="-205739" lvl="1" marL="685800" rtl="0" algn="l">
              <a:lnSpc>
                <a:spcPct val="90000"/>
              </a:lnSpc>
              <a:spcBef>
                <a:spcPts val="500"/>
              </a:spcBef>
              <a:spcAft>
                <a:spcPts val="0"/>
              </a:spcAft>
              <a:buClr>
                <a:schemeClr val="dk1"/>
              </a:buClr>
              <a:buSzPct val="100000"/>
              <a:buChar char="•"/>
            </a:pPr>
            <a:r>
              <a:rPr lang="en-US"/>
              <a:t>Several properties are of high/urgent interest: Length, Width, Strength, …  </a:t>
            </a:r>
            <a:endParaRPr/>
          </a:p>
          <a:p>
            <a:pPr indent="-201930" lvl="0" marL="228600" rtl="0" algn="l">
              <a:lnSpc>
                <a:spcPct val="90000"/>
              </a:lnSpc>
              <a:spcBef>
                <a:spcPts val="1000"/>
              </a:spcBef>
              <a:spcAft>
                <a:spcPts val="0"/>
              </a:spcAft>
              <a:buClr>
                <a:schemeClr val="dk1"/>
              </a:buClr>
              <a:buSzPct val="100000"/>
              <a:buChar char="•"/>
            </a:pPr>
            <a:r>
              <a:rPr lang="en-US"/>
              <a:t># of Methods: </a:t>
            </a:r>
            <a:endParaRPr/>
          </a:p>
          <a:p>
            <a:pPr indent="-205739" lvl="1" marL="685800" rtl="0" algn="l">
              <a:lnSpc>
                <a:spcPct val="90000"/>
              </a:lnSpc>
              <a:spcBef>
                <a:spcPts val="500"/>
              </a:spcBef>
              <a:spcAft>
                <a:spcPts val="0"/>
              </a:spcAft>
              <a:buClr>
                <a:schemeClr val="dk1"/>
              </a:buClr>
              <a:buSzPct val="100000"/>
              <a:buChar char="•"/>
            </a:pPr>
            <a:r>
              <a:rPr lang="en-US"/>
              <a:t>Each property can be measured by several different test methods</a:t>
            </a:r>
            <a:endParaRPr/>
          </a:p>
          <a:p>
            <a:pPr indent="-201930" lvl="0" marL="228600" rtl="0" algn="l">
              <a:lnSpc>
                <a:spcPct val="90000"/>
              </a:lnSpc>
              <a:spcBef>
                <a:spcPts val="1000"/>
              </a:spcBef>
              <a:spcAft>
                <a:spcPts val="0"/>
              </a:spcAft>
              <a:buClr>
                <a:schemeClr val="dk1"/>
              </a:buClr>
              <a:buSzPct val="100000"/>
              <a:buChar char="•"/>
            </a:pPr>
            <a:r>
              <a:rPr lang="en-US"/>
              <a:t># of Labs: </a:t>
            </a:r>
            <a:endParaRPr/>
          </a:p>
          <a:p>
            <a:pPr indent="-205739" lvl="1" marL="685800" rtl="0" algn="l">
              <a:lnSpc>
                <a:spcPct val="90000"/>
              </a:lnSpc>
              <a:spcBef>
                <a:spcPts val="500"/>
              </a:spcBef>
              <a:spcAft>
                <a:spcPts val="0"/>
              </a:spcAft>
              <a:buClr>
                <a:schemeClr val="dk1"/>
              </a:buClr>
              <a:buSzPct val="100000"/>
              <a:buChar char="•"/>
            </a:pPr>
            <a:r>
              <a:rPr lang="en-US"/>
              <a:t>Intention to pick at least 1 lab per method, but often include 2-3</a:t>
            </a:r>
            <a:endParaRPr/>
          </a:p>
          <a:p>
            <a:pPr indent="-201930" lvl="0" marL="228600" rtl="0" algn="l">
              <a:lnSpc>
                <a:spcPct val="90000"/>
              </a:lnSpc>
              <a:spcBef>
                <a:spcPts val="1000"/>
              </a:spcBef>
              <a:spcAft>
                <a:spcPts val="0"/>
              </a:spcAft>
              <a:buClr>
                <a:schemeClr val="dk1"/>
              </a:buClr>
              <a:buSzPct val="100000"/>
              <a:buChar char="•"/>
            </a:pPr>
            <a:r>
              <a:rPr lang="en-US"/>
              <a:t># of Samples: </a:t>
            </a:r>
            <a:endParaRPr/>
          </a:p>
          <a:p>
            <a:pPr indent="-205739" lvl="1" marL="685800" rtl="0" algn="l">
              <a:lnSpc>
                <a:spcPct val="90000"/>
              </a:lnSpc>
              <a:spcBef>
                <a:spcPts val="500"/>
              </a:spcBef>
              <a:spcAft>
                <a:spcPts val="0"/>
              </a:spcAft>
              <a:buClr>
                <a:schemeClr val="dk1"/>
              </a:buClr>
              <a:buSzPct val="100000"/>
              <a:buChar char="•"/>
            </a:pPr>
            <a:r>
              <a:rPr lang="en-US"/>
              <a:t>Cotton-like hemp fibers can be done with “cotton methods”, but how about very long and coarse fibers with significant amount of hurd (shiv) still in it? </a:t>
            </a:r>
            <a:endParaRPr/>
          </a:p>
          <a:p>
            <a:pPr indent="-205739" lvl="1" marL="685800" rtl="0" algn="l">
              <a:lnSpc>
                <a:spcPct val="90000"/>
              </a:lnSpc>
              <a:spcBef>
                <a:spcPts val="500"/>
              </a:spcBef>
              <a:spcAft>
                <a:spcPts val="0"/>
              </a:spcAft>
              <a:buClr>
                <a:schemeClr val="dk1"/>
              </a:buClr>
              <a:buSzPct val="100000"/>
              <a:buChar char="•"/>
            </a:pPr>
            <a:r>
              <a:rPr lang="en-US"/>
              <a:t>Test the </a:t>
            </a:r>
            <a:r>
              <a:rPr lang="en-US" u="sng"/>
              <a:t>limits</a:t>
            </a:r>
            <a:r>
              <a:rPr lang="en-US"/>
              <a:t> and “what would have to be true/done so that it could be measured with method X…” </a:t>
            </a:r>
            <a:endParaRPr/>
          </a:p>
          <a:p>
            <a:pPr indent="-50800" lvl="0" marL="228600" rtl="0" algn="l">
              <a:lnSpc>
                <a:spcPct val="90000"/>
              </a:lnSpc>
              <a:spcBef>
                <a:spcPts val="1000"/>
              </a:spcBef>
              <a:spcAft>
                <a:spcPts val="0"/>
              </a:spcAft>
              <a:buClr>
                <a:schemeClr val="dk1"/>
              </a:buClr>
              <a:buSzPct val="100000"/>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5"/>
          <p:cNvSpPr txBox="1"/>
          <p:nvPr>
            <p:ph type="title"/>
          </p:nvPr>
        </p:nvSpPr>
        <p:spPr>
          <a:xfrm>
            <a:off x="-1" y="0"/>
            <a:ext cx="12315825" cy="6350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Play"/>
              <a:buNone/>
            </a:pPr>
            <a:r>
              <a:rPr lang="en-US"/>
              <a:t>Samples (for Evaluating the Limits)</a:t>
            </a:r>
            <a:endParaRPr/>
          </a:p>
        </p:txBody>
      </p:sp>
      <p:graphicFrame>
        <p:nvGraphicFramePr>
          <p:cNvPr id="163" name="Google Shape;163;p5"/>
          <p:cNvGraphicFramePr/>
          <p:nvPr/>
        </p:nvGraphicFramePr>
        <p:xfrm>
          <a:off x="668213" y="449016"/>
          <a:ext cx="3000000" cy="3000000"/>
        </p:xfrm>
        <a:graphic>
          <a:graphicData uri="http://schemas.openxmlformats.org/drawingml/2006/table">
            <a:tbl>
              <a:tblPr bandRow="1" firstCol="1" firstRow="1">
                <a:noFill/>
                <a:tableStyleId>{253498B5-94C1-4BDF-9B9F-C4ED82C95C46}</a:tableStyleId>
              </a:tblPr>
              <a:tblGrid>
                <a:gridCol w="1019900"/>
                <a:gridCol w="3649275"/>
                <a:gridCol w="3244425"/>
                <a:gridCol w="3035750"/>
              </a:tblGrid>
              <a:tr h="411650">
                <a:tc>
                  <a:txBody>
                    <a:bodyPr/>
                    <a:lstStyle/>
                    <a:p>
                      <a:pPr indent="0" lvl="0" marL="0" marR="0" rtl="0" algn="l">
                        <a:lnSpc>
                          <a:spcPct val="100000"/>
                        </a:lnSpc>
                        <a:spcBef>
                          <a:spcPts val="0"/>
                        </a:spcBef>
                        <a:spcAft>
                          <a:spcPts val="0"/>
                        </a:spcAft>
                        <a:buClr>
                          <a:srgbClr val="000000"/>
                        </a:buClr>
                        <a:buSzPts val="1800"/>
                        <a:buFont typeface="Arial"/>
                        <a:buNone/>
                      </a:pPr>
                      <a:r>
                        <a:rPr b="1" lang="en-US" sz="1800" u="none" cap="none" strike="noStrike">
                          <a:latin typeface="Calibri"/>
                          <a:ea typeface="Calibri"/>
                          <a:cs typeface="Calibri"/>
                          <a:sym typeface="Calibri"/>
                        </a:rPr>
                        <a:t>Length</a:t>
                      </a:r>
                      <a:endParaRPr sz="1400" u="none" cap="none" strike="noStrike"/>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b="1" lang="en-US" sz="1800" u="none" cap="none" strike="noStrike">
                          <a:latin typeface="Calibri"/>
                          <a:ea typeface="Calibri"/>
                          <a:cs typeface="Calibri"/>
                          <a:sym typeface="Calibri"/>
                        </a:rPr>
                        <a:t>DECORTICATED (1-3)</a:t>
                      </a:r>
                      <a:endParaRPr sz="1400" u="none" cap="none" strike="noStrike"/>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b="1" lang="en-US" sz="1800" u="none" cap="none" strike="noStrike">
                          <a:latin typeface="Calibri"/>
                          <a:ea typeface="Calibri"/>
                          <a:cs typeface="Calibri"/>
                          <a:sym typeface="Calibri"/>
                        </a:rPr>
                        <a:t>REFINED (4-5)</a:t>
                      </a:r>
                      <a:endParaRPr sz="1400" u="none" cap="none" strike="noStrike"/>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b="1" lang="en-US" sz="1800" u="none" cap="none" strike="noStrike">
                          <a:latin typeface="Calibri"/>
                          <a:ea typeface="Calibri"/>
                          <a:cs typeface="Calibri"/>
                          <a:sym typeface="Calibri"/>
                        </a:rPr>
                        <a:t>DEGUMMED (6-7)</a:t>
                      </a:r>
                      <a:endParaRPr sz="1400" u="none" cap="none" strike="noStrike"/>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84307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Calibri"/>
                          <a:ea typeface="Calibri"/>
                          <a:cs typeface="Calibri"/>
                          <a:sym typeface="Calibri"/>
                        </a:rPr>
                        <a:t>Long</a:t>
                      </a:r>
                      <a:endParaRPr sz="1400" u="none" cap="none" strike="noStrike"/>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latin typeface="Calibri"/>
                        <a:ea typeface="Calibri"/>
                        <a:cs typeface="Calibri"/>
                        <a:sym typeface="Calibri"/>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latin typeface="Calibri"/>
                        <a:ea typeface="Calibri"/>
                        <a:cs typeface="Calibri"/>
                        <a:sym typeface="Calibri"/>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latin typeface="Calibri"/>
                        <a:ea typeface="Calibri"/>
                        <a:cs typeface="Calibri"/>
                        <a:sym typeface="Calibri"/>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84307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Calibri"/>
                          <a:ea typeface="Calibri"/>
                          <a:cs typeface="Calibri"/>
                          <a:sym typeface="Calibri"/>
                        </a:rPr>
                        <a:t>Short</a:t>
                      </a:r>
                      <a:endParaRPr sz="1400" u="none" cap="none" strike="noStrike"/>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latin typeface="Calibri"/>
                        <a:ea typeface="Calibri"/>
                        <a:cs typeface="Calibri"/>
                        <a:sym typeface="Calibri"/>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latin typeface="Calibri"/>
                        <a:ea typeface="Calibri"/>
                        <a:cs typeface="Calibri"/>
                        <a:sym typeface="Calibri"/>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latin typeface="Calibri"/>
                        <a:ea typeface="Calibri"/>
                        <a:cs typeface="Calibri"/>
                        <a:sym typeface="Calibri"/>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15027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Calibri"/>
                          <a:ea typeface="Calibri"/>
                          <a:cs typeface="Calibri"/>
                          <a:sym typeface="Calibri"/>
                        </a:rPr>
                        <a:t>Very </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Calibri"/>
                          <a:ea typeface="Calibri"/>
                          <a:cs typeface="Calibri"/>
                          <a:sym typeface="Calibri"/>
                        </a:rPr>
                        <a:t>Short</a:t>
                      </a:r>
                      <a:endParaRPr sz="1400" u="none" cap="none" strike="noStrike"/>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latin typeface="Calibri"/>
                        <a:ea typeface="Calibri"/>
                        <a:cs typeface="Calibri"/>
                        <a:sym typeface="Calibri"/>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latin typeface="Calibri"/>
                        <a:ea typeface="Calibri"/>
                        <a:cs typeface="Calibri"/>
                        <a:sym typeface="Calibri"/>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latin typeface="Calibri"/>
                        <a:ea typeface="Calibri"/>
                        <a:cs typeface="Calibri"/>
                        <a:sym typeface="Calibri"/>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pic>
        <p:nvPicPr>
          <p:cNvPr id="164" name="Google Shape;164;p5"/>
          <p:cNvPicPr preferRelativeResize="0"/>
          <p:nvPr/>
        </p:nvPicPr>
        <p:blipFill rotWithShape="1">
          <a:blip r:embed="rId3">
            <a:alphaModFix/>
          </a:blip>
          <a:srcRect b="0" l="0" r="21781" t="24872"/>
          <a:stretch/>
        </p:blipFill>
        <p:spPr>
          <a:xfrm>
            <a:off x="1799492" y="920505"/>
            <a:ext cx="2936630" cy="1760929"/>
          </a:xfrm>
          <a:prstGeom prst="rect">
            <a:avLst/>
          </a:prstGeom>
          <a:noFill/>
          <a:ln>
            <a:noFill/>
          </a:ln>
        </p:spPr>
      </p:pic>
      <p:pic>
        <p:nvPicPr>
          <p:cNvPr id="165" name="Google Shape;165;p5"/>
          <p:cNvPicPr preferRelativeResize="0"/>
          <p:nvPr/>
        </p:nvPicPr>
        <p:blipFill rotWithShape="1">
          <a:blip r:embed="rId4">
            <a:alphaModFix/>
          </a:blip>
          <a:srcRect b="0" l="0" r="0" t="0"/>
          <a:stretch/>
        </p:blipFill>
        <p:spPr>
          <a:xfrm>
            <a:off x="1776045" y="2736404"/>
            <a:ext cx="2960077" cy="1776046"/>
          </a:xfrm>
          <a:prstGeom prst="rect">
            <a:avLst/>
          </a:prstGeom>
          <a:noFill/>
          <a:ln>
            <a:noFill/>
          </a:ln>
        </p:spPr>
      </p:pic>
      <p:pic>
        <p:nvPicPr>
          <p:cNvPr id="166" name="Google Shape;166;p5"/>
          <p:cNvPicPr preferRelativeResize="0"/>
          <p:nvPr/>
        </p:nvPicPr>
        <p:blipFill rotWithShape="1">
          <a:blip r:embed="rId5">
            <a:alphaModFix/>
          </a:blip>
          <a:srcRect b="0" l="0" r="0" t="0"/>
          <a:stretch/>
        </p:blipFill>
        <p:spPr>
          <a:xfrm>
            <a:off x="1785833" y="4574712"/>
            <a:ext cx="3336284" cy="2087534"/>
          </a:xfrm>
          <a:prstGeom prst="rect">
            <a:avLst/>
          </a:prstGeom>
          <a:noFill/>
          <a:ln>
            <a:noFill/>
          </a:ln>
        </p:spPr>
      </p:pic>
      <p:pic>
        <p:nvPicPr>
          <p:cNvPr id="167" name="Google Shape;167;p5"/>
          <p:cNvPicPr preferRelativeResize="0"/>
          <p:nvPr/>
        </p:nvPicPr>
        <p:blipFill rotWithShape="1">
          <a:blip r:embed="rId6">
            <a:alphaModFix/>
          </a:blip>
          <a:srcRect b="0" l="0" r="0" t="0"/>
          <a:stretch/>
        </p:blipFill>
        <p:spPr>
          <a:xfrm>
            <a:off x="5507284" y="930387"/>
            <a:ext cx="2991947" cy="1634918"/>
          </a:xfrm>
          <a:prstGeom prst="rect">
            <a:avLst/>
          </a:prstGeom>
          <a:noFill/>
          <a:ln>
            <a:noFill/>
          </a:ln>
        </p:spPr>
      </p:pic>
      <p:pic>
        <p:nvPicPr>
          <p:cNvPr id="168" name="Google Shape;168;p5"/>
          <p:cNvPicPr preferRelativeResize="0"/>
          <p:nvPr/>
        </p:nvPicPr>
        <p:blipFill rotWithShape="1">
          <a:blip r:embed="rId7">
            <a:alphaModFix/>
          </a:blip>
          <a:srcRect b="0" l="0" r="0" t="14214"/>
          <a:stretch/>
        </p:blipFill>
        <p:spPr>
          <a:xfrm>
            <a:off x="5507284" y="2732146"/>
            <a:ext cx="2817143" cy="1785343"/>
          </a:xfrm>
          <a:prstGeom prst="rect">
            <a:avLst/>
          </a:prstGeom>
          <a:noFill/>
          <a:ln>
            <a:noFill/>
          </a:ln>
        </p:spPr>
      </p:pic>
      <p:pic>
        <p:nvPicPr>
          <p:cNvPr id="169" name="Google Shape;169;p5"/>
          <p:cNvPicPr preferRelativeResize="0"/>
          <p:nvPr/>
        </p:nvPicPr>
        <p:blipFill rotWithShape="1">
          <a:blip r:embed="rId8">
            <a:alphaModFix/>
          </a:blip>
          <a:srcRect b="0" l="0" r="0" t="15607"/>
          <a:stretch/>
        </p:blipFill>
        <p:spPr>
          <a:xfrm>
            <a:off x="8804031" y="2732146"/>
            <a:ext cx="2766648" cy="1788694"/>
          </a:xfrm>
          <a:prstGeom prst="rect">
            <a:avLst/>
          </a:prstGeom>
          <a:noFill/>
          <a:ln>
            <a:noFill/>
          </a:ln>
        </p:spPr>
      </p:pic>
      <p:pic>
        <p:nvPicPr>
          <p:cNvPr id="170" name="Google Shape;170;p5"/>
          <p:cNvPicPr preferRelativeResize="0"/>
          <p:nvPr/>
        </p:nvPicPr>
        <p:blipFill rotWithShape="1">
          <a:blip r:embed="rId9">
            <a:alphaModFix/>
          </a:blip>
          <a:srcRect b="0" l="0" r="0" t="0"/>
          <a:stretch/>
        </p:blipFill>
        <p:spPr>
          <a:xfrm>
            <a:off x="8812361" y="4596349"/>
            <a:ext cx="2793487" cy="2049155"/>
          </a:xfrm>
          <a:prstGeom prst="rect">
            <a:avLst/>
          </a:prstGeom>
          <a:noFill/>
          <a:ln>
            <a:noFill/>
          </a:ln>
        </p:spPr>
      </p:pic>
      <p:sp>
        <p:nvSpPr>
          <p:cNvPr id="171" name="Google Shape;171;p5"/>
          <p:cNvSpPr txBox="1"/>
          <p:nvPr/>
        </p:nvSpPr>
        <p:spPr>
          <a:xfrm>
            <a:off x="6096000" y="5190914"/>
            <a:ext cx="2403231"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7F7F7F"/>
                </a:solidFill>
                <a:latin typeface="Arial"/>
                <a:ea typeface="Arial"/>
                <a:cs typeface="Arial"/>
                <a:sym typeface="Arial"/>
              </a:rPr>
              <a:t>These exist, but no sample needed for our feasibility study</a:t>
            </a:r>
            <a:endParaRPr b="0" i="0" sz="1400" u="none" cap="none" strike="noStrike">
              <a:solidFill>
                <a:srgbClr val="000000"/>
              </a:solidFill>
              <a:latin typeface="Arial"/>
              <a:ea typeface="Arial"/>
              <a:cs typeface="Arial"/>
              <a:sym typeface="Arial"/>
            </a:endParaRPr>
          </a:p>
        </p:txBody>
      </p:sp>
      <p:sp>
        <p:nvSpPr>
          <p:cNvPr id="172" name="Google Shape;172;p5"/>
          <p:cNvSpPr txBox="1"/>
          <p:nvPr/>
        </p:nvSpPr>
        <p:spPr>
          <a:xfrm>
            <a:off x="8677275" y="1074168"/>
            <a:ext cx="2846513"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7F7F7F"/>
                </a:solidFill>
                <a:latin typeface="Arial"/>
                <a:ea typeface="Arial"/>
                <a:cs typeface="Arial"/>
                <a:sym typeface="Arial"/>
              </a:rPr>
              <a:t>These do not exist, because fiber bundles are  individualized into short elemental/ultimate fibers</a:t>
            </a:r>
            <a:endParaRPr b="0" i="0" sz="1400" u="none" cap="none" strike="noStrike">
              <a:solidFill>
                <a:srgbClr val="000000"/>
              </a:solidFill>
              <a:latin typeface="Arial"/>
              <a:ea typeface="Arial"/>
              <a:cs typeface="Arial"/>
              <a:sym typeface="Arial"/>
            </a:endParaRPr>
          </a:p>
        </p:txBody>
      </p:sp>
      <p:sp>
        <p:nvSpPr>
          <p:cNvPr id="173" name="Google Shape;173;p5"/>
          <p:cNvSpPr/>
          <p:nvPr/>
        </p:nvSpPr>
        <p:spPr>
          <a:xfrm>
            <a:off x="1708299" y="521101"/>
            <a:ext cx="9862380" cy="667553"/>
          </a:xfrm>
          <a:prstGeom prst="rightArrow">
            <a:avLst>
              <a:gd fmla="val 50000" name="adj1"/>
              <a:gd fmla="val 98672" name="adj2"/>
            </a:avLst>
          </a:prstGeom>
          <a:gradFill>
            <a:gsLst>
              <a:gs pos="0">
                <a:srgbClr val="0E4057"/>
              </a:gs>
              <a:gs pos="48000">
                <a:srgbClr val="16668B"/>
              </a:gs>
              <a:gs pos="100000">
                <a:srgbClr val="43AFE2"/>
              </a:gs>
            </a:gsLst>
            <a:lin ang="0" scaled="0"/>
          </a:gra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F2F2F2"/>
                </a:solidFill>
                <a:latin typeface="Arial"/>
                <a:ea typeface="Arial"/>
                <a:cs typeface="Arial"/>
                <a:sym typeface="Arial"/>
              </a:rPr>
              <a:t>Cleanliness (Much to Little Hurd)</a:t>
            </a:r>
            <a:endParaRPr b="0" i="0" sz="1400" u="none" cap="none" strike="noStrike">
              <a:solidFill>
                <a:srgbClr val="000000"/>
              </a:solidFill>
              <a:latin typeface="Arial"/>
              <a:ea typeface="Arial"/>
              <a:cs typeface="Arial"/>
              <a:sym typeface="Arial"/>
            </a:endParaRPr>
          </a:p>
        </p:txBody>
      </p:sp>
      <p:sp>
        <p:nvSpPr>
          <p:cNvPr id="174" name="Google Shape;174;p5"/>
          <p:cNvSpPr/>
          <p:nvPr/>
        </p:nvSpPr>
        <p:spPr>
          <a:xfrm rot="-5400000">
            <a:off x="-2576017" y="3429736"/>
            <a:ext cx="5797465" cy="667553"/>
          </a:xfrm>
          <a:prstGeom prst="rightArrow">
            <a:avLst>
              <a:gd fmla="val 50000" name="adj1"/>
              <a:gd fmla="val 98672" name="adj2"/>
            </a:avLst>
          </a:prstGeom>
          <a:gradFill>
            <a:gsLst>
              <a:gs pos="0">
                <a:srgbClr val="346F1E"/>
              </a:gs>
              <a:gs pos="48000">
                <a:srgbClr val="50AD2F"/>
              </a:gs>
              <a:gs pos="100000">
                <a:srgbClr val="8CD872"/>
              </a:gs>
            </a:gsLst>
            <a:lin ang="0" scaled="0"/>
          </a:gra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F2F2F2"/>
                </a:solidFill>
                <a:latin typeface="Arial"/>
                <a:ea typeface="Arial"/>
                <a:cs typeface="Arial"/>
                <a:sym typeface="Arial"/>
              </a:rPr>
              <a:t>Length of “Fibers” (Ribbons)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g2afa55810ad_0_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Sample Bags sent to Participating Labs </a:t>
            </a:r>
            <a:endParaRPr/>
          </a:p>
        </p:txBody>
      </p:sp>
      <p:pic>
        <p:nvPicPr>
          <p:cNvPr id="180" name="Google Shape;180;g2afa55810ad_0_0"/>
          <p:cNvPicPr preferRelativeResize="0"/>
          <p:nvPr/>
        </p:nvPicPr>
        <p:blipFill rotWithShape="1">
          <a:blip r:embed="rId3">
            <a:alphaModFix/>
          </a:blip>
          <a:srcRect b="0" l="0" r="0" t="0"/>
          <a:stretch/>
        </p:blipFill>
        <p:spPr>
          <a:xfrm>
            <a:off x="930782" y="1607176"/>
            <a:ext cx="6925424" cy="50466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2023-12-18T11:49:26Z</dcterms:created>
  <dc:creator>Assafa, Dagmawi F</dc:creator>
</cp:coreProperties>
</file>